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1"/>
  </p:notesMasterIdLst>
  <p:sldIdLst>
    <p:sldId id="270" r:id="rId2"/>
    <p:sldId id="271" r:id="rId3"/>
    <p:sldId id="292" r:id="rId4"/>
    <p:sldId id="362" r:id="rId5"/>
    <p:sldId id="264" r:id="rId6"/>
    <p:sldId id="265" r:id="rId7"/>
    <p:sldId id="293" r:id="rId8"/>
    <p:sldId id="294" r:id="rId9"/>
    <p:sldId id="287" r:id="rId10"/>
    <p:sldId id="410" r:id="rId11"/>
    <p:sldId id="290" r:id="rId12"/>
    <p:sldId id="382" r:id="rId13"/>
    <p:sldId id="353" r:id="rId14"/>
    <p:sldId id="295" r:id="rId15"/>
    <p:sldId id="278" r:id="rId16"/>
    <p:sldId id="354" r:id="rId17"/>
    <p:sldId id="383" r:id="rId18"/>
    <p:sldId id="356" r:id="rId19"/>
    <p:sldId id="355" r:id="rId20"/>
    <p:sldId id="288" r:id="rId21"/>
    <p:sldId id="385" r:id="rId22"/>
    <p:sldId id="277" r:id="rId23"/>
    <p:sldId id="352" r:id="rId24"/>
    <p:sldId id="357" r:id="rId25"/>
    <p:sldId id="296" r:id="rId26"/>
    <p:sldId id="387" r:id="rId27"/>
    <p:sldId id="360" r:id="rId28"/>
    <p:sldId id="363" r:id="rId29"/>
    <p:sldId id="361" r:id="rId30"/>
    <p:sldId id="358" r:id="rId31"/>
    <p:sldId id="274" r:id="rId32"/>
    <p:sldId id="266" r:id="rId33"/>
    <p:sldId id="300" r:id="rId34"/>
    <p:sldId id="304" r:id="rId35"/>
    <p:sldId id="284" r:id="rId36"/>
    <p:sldId id="364" r:id="rId37"/>
    <p:sldId id="297" r:id="rId38"/>
    <p:sldId id="301" r:id="rId39"/>
    <p:sldId id="298" r:id="rId40"/>
    <p:sldId id="388" r:id="rId41"/>
    <p:sldId id="305" r:id="rId42"/>
    <p:sldId id="408" r:id="rId43"/>
    <p:sldId id="302" r:id="rId44"/>
    <p:sldId id="303" r:id="rId45"/>
    <p:sldId id="365" r:id="rId46"/>
    <p:sldId id="299" r:id="rId47"/>
    <p:sldId id="306" r:id="rId48"/>
    <p:sldId id="311" r:id="rId49"/>
    <p:sldId id="315" r:id="rId50"/>
    <p:sldId id="318" r:id="rId51"/>
    <p:sldId id="389" r:id="rId52"/>
    <p:sldId id="316" r:id="rId53"/>
    <p:sldId id="390" r:id="rId54"/>
    <p:sldId id="366" r:id="rId55"/>
    <p:sldId id="317" r:id="rId56"/>
    <p:sldId id="319" r:id="rId57"/>
    <p:sldId id="322" r:id="rId58"/>
    <p:sldId id="326" r:id="rId59"/>
    <p:sldId id="321" r:id="rId60"/>
    <p:sldId id="367" r:id="rId61"/>
    <p:sldId id="386" r:id="rId62"/>
    <p:sldId id="327" r:id="rId63"/>
    <p:sldId id="323" r:id="rId64"/>
    <p:sldId id="369" r:id="rId65"/>
    <p:sldId id="332" r:id="rId66"/>
    <p:sldId id="328" r:id="rId67"/>
    <p:sldId id="329" r:id="rId68"/>
    <p:sldId id="330" r:id="rId69"/>
    <p:sldId id="377" r:id="rId70"/>
    <p:sldId id="331" r:id="rId71"/>
    <p:sldId id="392" r:id="rId72"/>
    <p:sldId id="393" r:id="rId73"/>
    <p:sldId id="378" r:id="rId74"/>
    <p:sldId id="394" r:id="rId75"/>
    <p:sldId id="409" r:id="rId76"/>
    <p:sldId id="395" r:id="rId77"/>
    <p:sldId id="396" r:id="rId78"/>
    <p:sldId id="397" r:id="rId79"/>
    <p:sldId id="398" r:id="rId80"/>
    <p:sldId id="399" r:id="rId81"/>
    <p:sldId id="400" r:id="rId82"/>
    <p:sldId id="401" r:id="rId83"/>
    <p:sldId id="279" r:id="rId84"/>
    <p:sldId id="407" r:id="rId85"/>
    <p:sldId id="406" r:id="rId86"/>
    <p:sldId id="391" r:id="rId87"/>
    <p:sldId id="282" r:id="rId88"/>
    <p:sldId id="381" r:id="rId89"/>
    <p:sldId id="375" r:id="rId90"/>
  </p:sldIdLst>
  <p:sldSz cx="12192000" cy="6858000"/>
  <p:notesSz cx="6858000" cy="9144000"/>
  <p:embeddedFontLst>
    <p:embeddedFont>
      <p:font typeface="Consolas" panose="020B0609020204030204" pitchFamily="49"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1" roundtripDataSignature="AMtx7miiL1WD8c48fiZ5xNxLsPrAiI3u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8F671-7B6A-4C69-9065-63541C149615}" v="3" dt="2025-02-13T20:44:33.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6" autoAdjust="0"/>
    <p:restoredTop sz="95899" autoAdjust="0"/>
  </p:normalViewPr>
  <p:slideViewPr>
    <p:cSldViewPr snapToGrid="0">
      <p:cViewPr varScale="1">
        <p:scale>
          <a:sx n="100" d="100"/>
          <a:sy n="100" d="100"/>
        </p:scale>
        <p:origin x="570" y="90"/>
      </p:cViewPr>
      <p:guideLst>
        <p:guide orient="horz" pos="2160"/>
        <p:guide pos="381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10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98C8F671-7B6A-4C69-9065-63541C149615}"/>
    <pc:docChg chg="modSld">
      <pc:chgData name="Jeff Banham" userId="423d8ed8-7014-4682-9604-5a3673c5e126" providerId="ADAL" clId="{98C8F671-7B6A-4C69-9065-63541C149615}" dt="2025-02-13T20:43:41.590" v="25" actId="1076"/>
      <pc:docMkLst>
        <pc:docMk/>
      </pc:docMkLst>
      <pc:sldChg chg="modSp mod">
        <pc:chgData name="Jeff Banham" userId="423d8ed8-7014-4682-9604-5a3673c5e126" providerId="ADAL" clId="{98C8F671-7B6A-4C69-9065-63541C149615}" dt="2025-02-13T13:58:06.568" v="20"/>
        <pc:sldMkLst>
          <pc:docMk/>
          <pc:sldMk cId="805177396" sldId="271"/>
        </pc:sldMkLst>
        <pc:spChg chg="mod">
          <ac:chgData name="Jeff Banham" userId="423d8ed8-7014-4682-9604-5a3673c5e126" providerId="ADAL" clId="{98C8F671-7B6A-4C69-9065-63541C149615}" dt="2025-02-13T13:58:06.568" v="20"/>
          <ac:spMkLst>
            <pc:docMk/>
            <pc:sldMk cId="805177396" sldId="271"/>
            <ac:spMk id="969" creationId="{20D2B308-B528-C533-9CB0-7219ECF6B2A3}"/>
          </ac:spMkLst>
        </pc:spChg>
      </pc:sldChg>
      <pc:sldChg chg="modSp mod">
        <pc:chgData name="Jeff Banham" userId="423d8ed8-7014-4682-9604-5a3673c5e126" providerId="ADAL" clId="{98C8F671-7B6A-4C69-9065-63541C149615}" dt="2025-02-13T20:43:41.590" v="25" actId="1076"/>
        <pc:sldMkLst>
          <pc:docMk/>
          <pc:sldMk cId="4054230029" sldId="394"/>
        </pc:sldMkLst>
        <pc:spChg chg="mod">
          <ac:chgData name="Jeff Banham" userId="423d8ed8-7014-4682-9604-5a3673c5e126" providerId="ADAL" clId="{98C8F671-7B6A-4C69-9065-63541C149615}" dt="2025-02-13T20:43:41.590" v="25" actId="1076"/>
          <ac:spMkLst>
            <pc:docMk/>
            <pc:sldMk cId="4054230029" sldId="394"/>
            <ac:spMk id="10" creationId="{5FC7AB64-EE3A-01C1-6B58-7685307C3860}"/>
          </ac:spMkLst>
        </pc:spChg>
      </pc:sldChg>
      <pc:sldChg chg="modSp mod">
        <pc:chgData name="Jeff Banham" userId="423d8ed8-7014-4682-9604-5a3673c5e126" providerId="ADAL" clId="{98C8F671-7B6A-4C69-9065-63541C149615}" dt="2025-02-13T13:40:00.800" v="19" actId="20577"/>
        <pc:sldMkLst>
          <pc:docMk/>
          <pc:sldMk cId="483138903" sldId="410"/>
        </pc:sldMkLst>
        <pc:spChg chg="mod">
          <ac:chgData name="Jeff Banham" userId="423d8ed8-7014-4682-9604-5a3673c5e126" providerId="ADAL" clId="{98C8F671-7B6A-4C69-9065-63541C149615}" dt="2025-02-13T13:40:00.800" v="19" actId="20577"/>
          <ac:spMkLst>
            <pc:docMk/>
            <pc:sldMk cId="483138903" sldId="410"/>
            <ac:spMk id="3" creationId="{D678EA7A-6610-37FE-5D27-062AD7A4B779}"/>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9T14:12:55.9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1,'41'1,"1"2,-1 2,0 2,0 2,57 19,-66-19,54 7,-54-11,56 16,-46-9,0-2,1-2,86 5,136-13,-115-3,-76 4,-32 1,0-2,0-1,0-3,81-17,150-44,-241 60,0 2,-1 1,33 3,-38-1,4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4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6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41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46881A5-5F6E-695E-5C4B-393214A297FA}"/>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5B0D8C03-FB47-94B4-1AD4-837DCEFC7E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D9D7533-C3A0-2980-226A-D4EEEE541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550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248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83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728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65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D9A6684B-A65F-8652-CD6D-5F4B06F601D3}"/>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4E17D8F-BCAC-1409-C031-9C3B5D4C5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97C98F3-FC66-6C8A-C859-26DF1F5A08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31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51A4F950-FEDB-5E41-2224-4F1BDB3B3C70}"/>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3DCCC12D-CB19-010E-2C3C-6D3BA9CE0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967A452-5262-BF9C-3278-5289A69DCF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082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29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53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39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51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FEBD1CA-D569-B3B8-3774-BC6D3418C02F}"/>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077823A4-F855-6F56-BE4B-51211A4492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AC4F1C-F767-A2F3-1F3E-2122E0F99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452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4FED01B2-9C6E-B8B2-CEBA-68B824A83CA4}"/>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E143E67-D7A8-4BBE-5DA2-76C0835EF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E33C171-EA26-D495-67BE-1234852C6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6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417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577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5B71762-ABE5-DA30-3507-DE2F7A7C395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E5ABE7B-F5E8-72FF-8B80-B12E351501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A19C4B5-91CB-7006-8F44-FA9F1DECDC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139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97FDA7E2-D165-66D0-DD5C-EAE949CE1153}"/>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28A6D736-18AA-4892-49AC-098A48074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89F2510-32C4-9639-B988-68075BFF75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945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8ACB512-729A-FD3D-B119-931498A6B1B1}"/>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6D8228F7-EB7E-E754-7D6F-A97DD87F5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D2D2FF5D-05FB-3F3F-9F5E-B98872DED1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534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0F34162A-7469-F2BE-8F2F-307CDBFFFCE7}"/>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600B929B-358F-7151-129D-FB7FF5C5CC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81FE5F-3265-0899-23BD-8A50ED3C7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979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6CF7F4B-B6B0-BA1A-8496-968BE60969BB}"/>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480A0E9-8876-CFC0-19DF-3D88FC8C9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3F560DC-B764-B6B9-8C7B-413D1DE00A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236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40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932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95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385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61D8F181-E00D-8A86-912F-4D801B184796}"/>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643E73-2F7E-C389-3E5F-88BD6DD874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3193C779-4AA4-F65B-CEF0-C4F0AD32A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5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945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172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718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437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8" name="Google Shape;6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193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312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612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716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F757505-780C-6E07-151F-910ADA23060C}"/>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7A9B0C81-3401-AC0C-0B78-1DD05C11A7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1F6E45B-1803-5FEE-0F4B-21C1ECEEA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504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110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154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7385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645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7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8091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96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487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3BDB2951-580B-CB70-5276-D94DD3D06A41}"/>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E4711FEF-D7E7-AB9C-774D-E7A5BF432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D7FF0D10-08CC-AE18-9FD2-6A96EAB5C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2370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01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7199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719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75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519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A7AACBEC-E6DA-73F6-217E-27A801CFDE45}"/>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ADDCE96-FB1B-DA55-D3EC-916D1DCE1F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598AFF-DC89-A705-1DEC-A06FBE8CCD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256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3724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8870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996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05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4647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6187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108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7079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355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A454C76A-A71F-3725-A4C7-071E2E606840}"/>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0643917C-47D7-F7B1-F453-BCC3FC933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8AA67C-AFF9-65D2-6062-31060520EE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46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7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B826087B-46BD-99F0-3399-D703259F1469}"/>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901A912-197F-7EE4-4EB9-61E411407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99FBAEBC-9ACF-D3AE-4899-6DEA64E69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2655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0833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175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351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3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2582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3103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2648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4949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41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96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085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595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0901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189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7132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2552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9009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9142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B0894E23-5FE7-C8BB-A4D0-3006BBAFE12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B9C72F4A-B0B2-233D-C846-F7BB4FDF36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6A45827-A6CB-F20A-CF7A-8DC21B446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9055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DA5C47EF-C9B7-21BC-E87F-7CABF010E63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3BF55FE-8F47-0E5E-9596-2D53C2883F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86B75E4-D92D-DE5D-7053-23032D8FB5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65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071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github.com/jkbanham/iot-cloud-workshop.git" TargetMode="External"/><Relationship Id="rId5" Type="http://schemas.openxmlformats.org/officeDocument/2006/relationships/slide" Target="slide32.xml"/><Relationship Id="rId10" Type="http://schemas.openxmlformats.org/officeDocument/2006/relationships/image" Target="../media/image32.png"/><Relationship Id="rId4" Type="http://schemas.openxmlformats.org/officeDocument/2006/relationships/slide" Target="slide5.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7.png"/><Relationship Id="rId5" Type="http://schemas.openxmlformats.org/officeDocument/2006/relationships/slide" Target="slide32.xml"/><Relationship Id="rId10" Type="http://schemas.openxmlformats.org/officeDocument/2006/relationships/image" Target="../media/image36.png"/><Relationship Id="rId4" Type="http://schemas.openxmlformats.org/officeDocument/2006/relationships/slide" Target="slide5.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tinyurl.com/5a2dd476"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science.howstuffworks.com/environmental/energy/circuit1.htm" TargetMode="External"/><Relationship Id="rId12"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slide" Target="slide32.xml"/><Relationship Id="rId10" Type="http://schemas.openxmlformats.org/officeDocument/2006/relationships/image" Target="../media/image43.png"/><Relationship Id="rId4" Type="http://schemas.openxmlformats.org/officeDocument/2006/relationships/slide" Target="slide5.xml"/><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www.build-electronic-circuits.com/breadboar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7.png"/><Relationship Id="rId5" Type="http://schemas.openxmlformats.org/officeDocument/2006/relationships/slide" Target="slide32.xml"/><Relationship Id="rId10" Type="http://schemas.openxmlformats.org/officeDocument/2006/relationships/image" Target="../media/image46.png"/><Relationship Id="rId4" Type="http://schemas.openxmlformats.org/officeDocument/2006/relationships/slide" Target="slide5.xml"/><Relationship Id="rId9" Type="http://schemas.openxmlformats.org/officeDocument/2006/relationships/image" Target="../media/image45.jpe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thepihut.com/blogs/raspberry-pi-tutorials/27968772-turning-on-an-led-with-your-raspberry-pis-gpio-pin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9.png"/><Relationship Id="rId5" Type="http://schemas.openxmlformats.org/officeDocument/2006/relationships/slide" Target="slide32.xml"/><Relationship Id="rId10" Type="http://schemas.openxmlformats.org/officeDocument/2006/relationships/image" Target="../media/image48.jpeg"/><Relationship Id="rId4" Type="http://schemas.openxmlformats.org/officeDocument/2006/relationships/slide" Target="slide5.xml"/><Relationship Id="rId9" Type="http://schemas.openxmlformats.org/officeDocument/2006/relationships/hyperlink" Target="https://electronics.howstuffworks.com/led.ht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3" Type="http://schemas.openxmlformats.org/officeDocument/2006/relationships/image" Target="../media/image1.jpe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53.jpeg"/><Relationship Id="rId4" Type="http://schemas.openxmlformats.org/officeDocument/2006/relationships/slide" Target="slide5.xml"/><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3" Type="http://schemas.openxmlformats.org/officeDocument/2006/relationships/image" Target="../media/image1.jpe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53.jpeg"/><Relationship Id="rId4" Type="http://schemas.openxmlformats.org/officeDocument/2006/relationships/slide" Target="slide5.xml"/><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e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portal.azure.com/" TargetMode="External"/><Relationship Id="rId5" Type="http://schemas.openxmlformats.org/officeDocument/2006/relationships/slide" Target="slide5.xml"/><Relationship Id="rId10" Type="http://schemas.openxmlformats.org/officeDocument/2006/relationships/image" Target="../media/image60.png"/><Relationship Id="rId4" Type="http://schemas.openxmlformats.org/officeDocument/2006/relationships/slide" Target="slide6.xml"/><Relationship Id="rId9" Type="http://schemas.openxmlformats.org/officeDocument/2006/relationships/customXml" Target="../ink/ink1.xml"/></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learn.microsoft.com/en-us/azure/iot-hub/iot-concepts-and-iot-hub" TargetMode="External"/><Relationship Id="rId5" Type="http://schemas.openxmlformats.org/officeDocument/2006/relationships/slide" Target="slide5.xml"/><Relationship Id="rId10" Type="http://schemas.openxmlformats.org/officeDocument/2006/relationships/image" Target="../media/image61.png"/><Relationship Id="rId4" Type="http://schemas.openxmlformats.org/officeDocument/2006/relationships/slide" Target="slide6.xml"/><Relationship Id="rId9" Type="http://schemas.openxmlformats.org/officeDocument/2006/relationships/image" Target="../media/image60.jpe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1.jpeg"/><Relationship Id="rId7"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jpe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jpeg"/><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9.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1.jpeg"/><Relationship Id="rId7"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74.png"/><Relationship Id="rId4" Type="http://schemas.openxmlformats.org/officeDocument/2006/relationships/slide" Target="slide6.xml"/><Relationship Id="rId9" Type="http://schemas.openxmlformats.org/officeDocument/2006/relationships/image" Target="../media/image73.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jpeg"/><Relationship Id="rId7"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jpe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83.png"/><Relationship Id="rId4" Type="http://schemas.openxmlformats.org/officeDocument/2006/relationships/slide" Target="slide6.xml"/><Relationship Id="rId9" Type="http://schemas.openxmlformats.org/officeDocument/2006/relationships/image" Target="../media/image82.png"/></Relationships>
</file>

<file path=ppt/slides/_rels/slide44.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jpeg"/><Relationship Id="rId7" Type="http://schemas.openxmlformats.org/officeDocument/2006/relationships/hyperlink" Target="https://blog.hubspot.com/website/json-file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87.png"/><Relationship Id="rId5" Type="http://schemas.openxmlformats.org/officeDocument/2006/relationships/slide" Target="slide5.xml"/><Relationship Id="rId10" Type="http://schemas.openxmlformats.org/officeDocument/2006/relationships/image" Target="../media/image86.png"/><Relationship Id="rId4" Type="http://schemas.openxmlformats.org/officeDocument/2006/relationships/slide" Target="slide6.xml"/><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0.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slide" Target="slide32.xml"/><Relationship Id="rId10" Type="http://schemas.openxmlformats.org/officeDocument/2006/relationships/image" Target="../media/image10.png"/><Relationship Id="rId4" Type="http://schemas.openxmlformats.org/officeDocument/2006/relationships/slide" Target="slide6.xml"/><Relationship Id="rId9" Type="http://schemas.openxmlformats.org/officeDocument/2006/relationships/hyperlink" Target="https://www.simplilearn.com/iot-devices-articl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jpeg"/><Relationship Id="rId7"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97.png"/><Relationship Id="rId5" Type="http://schemas.openxmlformats.org/officeDocument/2006/relationships/slide" Target="slide5.xml"/><Relationship Id="rId10" Type="http://schemas.openxmlformats.org/officeDocument/2006/relationships/image" Target="../media/image96.png"/><Relationship Id="rId4" Type="http://schemas.openxmlformats.org/officeDocument/2006/relationships/slide" Target="slide6.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8.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3.xml.rels><?xml version="1.0" encoding="UTF-8" standalone="yes"?>
<Relationships xmlns="http://schemas.openxmlformats.org/package/2006/relationships"><Relationship Id="rId8" Type="http://schemas.openxmlformats.org/officeDocument/2006/relationships/hyperlink" Target="https://www.freecodecamp.org/news/what-is-base64-encoding/" TargetMode="External"/><Relationship Id="rId3" Type="http://schemas.openxmlformats.org/officeDocument/2006/relationships/image" Target="../media/image1.jpeg"/><Relationship Id="rId7" Type="http://schemas.openxmlformats.org/officeDocument/2006/relationships/image" Target="../media/image99.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hyperlink" Target="https://blog.hubspot.com/website/json-files" TargetMode="External"/><Relationship Id="rId4" Type="http://schemas.openxmlformats.org/officeDocument/2006/relationships/slide" Target="slide6.xml"/><Relationship Id="rId9"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learn.microsoft.com/en-us/azure/service-bus-messaging/service-bus-messaging-overview"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01.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hyperlink" Target="https://socialcompare.com/en/comparison/raspberrypi-models-comparison" TargetMode="External"/><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slide" Target="slide32.xml"/><Relationship Id="rId10" Type="http://schemas.openxmlformats.org/officeDocument/2006/relationships/hyperlink" Target="https://www.deviceplus.com/raspberry-pi/the-history-of-raspberry-pi/" TargetMode="External"/><Relationship Id="rId4" Type="http://schemas.openxmlformats.org/officeDocument/2006/relationships/slide" Target="slide5.xml"/><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jpeg"/><Relationship Id="rId7"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jpeg"/><Relationship Id="rId7"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11.png"/></Relationships>
</file>

<file path=ppt/slides/_rels/slide6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6.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2.xml"/><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jpeg"/><Relationship Id="rId7"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1.jp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jpeg"/><Relationship Id="rId7"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jpeg"/><Relationship Id="rId7" Type="http://schemas.openxmlformats.org/officeDocument/2006/relationships/image" Target="../media/image12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hyperlink" Target="https://tinyurl.com/4dtph495"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jpeg"/><Relationship Id="rId7"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jpeg"/><Relationship Id="rId7"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jpeg"/><Relationship Id="rId7" Type="http://schemas.openxmlformats.org/officeDocument/2006/relationships/image" Target="../media/image129.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jpeg"/><Relationship Id="rId7"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136.png"/><Relationship Id="rId4" Type="http://schemas.openxmlformats.org/officeDocument/2006/relationships/slide" Target="slide6.xml"/><Relationship Id="rId9" Type="http://schemas.openxmlformats.org/officeDocument/2006/relationships/image" Target="../media/image135.png"/></Relationships>
</file>

<file path=ppt/slides/_rels/slide8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8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jpeg"/><Relationship Id="rId7"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141.png"/><Relationship Id="rId4" Type="http://schemas.openxmlformats.org/officeDocument/2006/relationships/slide" Target="slide5.xml"/><Relationship Id="rId9" Type="http://schemas.openxmlformats.org/officeDocument/2006/relationships/image" Target="../media/image140.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4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42.png"/><Relationship Id="rId4" Type="http://schemas.openxmlformats.org/officeDocument/2006/relationships/slide" Target="slide5.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hyperlink" Target="https://forums.raspberrypi.com/viewtopic.php?t=2306" TargetMode="External"/><Relationship Id="rId5" Type="http://schemas.openxmlformats.org/officeDocument/2006/relationships/hyperlink" Target="https://www.pcmag.com/how-to/the-coolest-raspberry-pi-projects-youll-find" TargetMode="External"/><Relationship Id="rId4" Type="http://schemas.openxmlformats.org/officeDocument/2006/relationships/hyperlink" Target="https://www.tomshardware.com/features/best-raspberry-pi-project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hyperlink" Target="https://forms.office.com/r/UKRPBbb81X"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hyperlink" Target="mailto:jkbanham@waketech.e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tile tx="0" ty="0" sx="100000" sy="100000" flip="none" algn="tl"/>
        </a:blip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BAECB695-966A-1823-544F-CB6BB3D98B4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50014" y="415914"/>
            <a:ext cx="6026171" cy="6026171"/>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E7D2A256-2C2E-CF7B-9CE0-867445496D9B}"/>
              </a:ext>
            </a:extLst>
          </p:cNvPr>
          <p:cNvSpPr txBox="1"/>
          <p:nvPr/>
        </p:nvSpPr>
        <p:spPr>
          <a:xfrm>
            <a:off x="8928243" y="4439072"/>
            <a:ext cx="3131111" cy="1138773"/>
          </a:xfrm>
          <a:prstGeom prst="rect">
            <a:avLst/>
          </a:prstGeom>
          <a:noFill/>
        </p:spPr>
        <p:txBody>
          <a:bodyPr wrap="square" rtlCol="0">
            <a:spAutoFit/>
          </a:bodyPr>
          <a:lstStyle/>
          <a:p>
            <a:pPr algn="ctr"/>
            <a:r>
              <a:rPr lang="en-US" sz="2800" dirty="0">
                <a:solidFill>
                  <a:schemeClr val="bg1"/>
                </a:solidFill>
              </a:rPr>
              <a:t>IoT &amp; The Cloud</a:t>
            </a:r>
          </a:p>
          <a:p>
            <a:pPr algn="ctr"/>
            <a:r>
              <a:rPr lang="en-US" sz="2000" dirty="0">
                <a:solidFill>
                  <a:schemeClr val="bg1"/>
                </a:solidFill>
              </a:rPr>
              <a:t>Faculty Workshop</a:t>
            </a:r>
          </a:p>
          <a:p>
            <a:pPr algn="ctr"/>
            <a:r>
              <a:rPr lang="en-US" sz="2000" i="1" dirty="0">
                <a:solidFill>
                  <a:schemeClr val="bg1"/>
                </a:solidFill>
              </a:rPr>
              <a:t>February 14, 2025</a:t>
            </a:r>
          </a:p>
        </p:txBody>
      </p:sp>
      <p:pic>
        <p:nvPicPr>
          <p:cNvPr id="5" name="Picture 4" descr="A logo for a community college&#10;&#10;Description automatically generated">
            <a:extLst>
              <a:ext uri="{FF2B5EF4-FFF2-40B4-BE49-F238E27FC236}">
                <a16:creationId xmlns:a16="http://schemas.microsoft.com/office/drawing/2014/main" id="{49B675FD-0A8E-17DB-88A8-C6D50B5D39C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56932" y="6028815"/>
            <a:ext cx="1402422" cy="645433"/>
          </a:xfrm>
          <a:prstGeom prst="rect">
            <a:avLst/>
          </a:prstGeom>
        </p:spPr>
      </p:pic>
    </p:spTree>
    <p:extLst>
      <p:ext uri="{BB962C8B-B14F-4D97-AF65-F5344CB8AC3E}">
        <p14:creationId xmlns:p14="http://schemas.microsoft.com/office/powerpoint/2010/main" val="259732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8" y="1270607"/>
            <a:ext cx="4619720" cy="4621586"/>
          </a:xfrm>
          <a:prstGeom prst="rect">
            <a:avLst/>
          </a:prstGeom>
          <a:noFill/>
        </p:spPr>
        <p:txBody>
          <a:bodyPr wrap="square" rtlCol="0">
            <a:spAutoFit/>
          </a:bodyPr>
          <a:lstStyle/>
          <a:p>
            <a:pPr>
              <a:lnSpc>
                <a:spcPts val="4000"/>
              </a:lnSpc>
            </a:pPr>
            <a:r>
              <a:rPr lang="en-US" sz="2000" dirty="0"/>
              <a:t>Initial Startup:</a:t>
            </a:r>
          </a:p>
          <a:p>
            <a:pPr marL="342900" indent="-342900">
              <a:lnSpc>
                <a:spcPts val="4000"/>
              </a:lnSpc>
              <a:buFont typeface="+mj-lt"/>
              <a:buAutoNum type="arabicPeriod"/>
            </a:pPr>
            <a:r>
              <a:rPr lang="en-US" sz="1200" dirty="0"/>
              <a:t>When you first power on the </a:t>
            </a:r>
            <a:r>
              <a:rPr lang="en-US" sz="1200" dirty="0" err="1"/>
              <a:t>Rapsberry</a:t>
            </a:r>
            <a:r>
              <a:rPr lang="en-US" sz="1200" dirty="0"/>
              <a:t> Pi you will see a short series of screens flash by and the system will reboot. </a:t>
            </a:r>
          </a:p>
          <a:p>
            <a:pPr marL="342900" indent="-342900">
              <a:lnSpc>
                <a:spcPts val="4000"/>
              </a:lnSpc>
              <a:buFont typeface="+mj-lt"/>
              <a:buAutoNum type="arabicPeriod"/>
            </a:pPr>
            <a:r>
              <a:rPr lang="en-US" sz="1200" dirty="0">
                <a:solidFill>
                  <a:schemeClr val="tx1"/>
                </a:solidFill>
                <a:latin typeface="+mn-lt"/>
                <a:cs typeface="Courier New" panose="02070309020205020404" pitchFamily="49" charset="0"/>
              </a:rPr>
              <a:t>You will then need to complete the initial config process where you set language, country, </a:t>
            </a:r>
            <a:r>
              <a:rPr lang="en-US" sz="1200" dirty="0" err="1">
                <a:solidFill>
                  <a:schemeClr val="tx1"/>
                </a:solidFill>
                <a:latin typeface="+mn-lt"/>
                <a:cs typeface="Courier New" panose="02070309020205020404" pitchFamily="49" charset="0"/>
              </a:rPr>
              <a:t>timezone</a:t>
            </a:r>
            <a:r>
              <a:rPr lang="en-US" sz="1200" dirty="0">
                <a:solidFill>
                  <a:schemeClr val="tx1"/>
                </a:solidFill>
                <a:latin typeface="+mn-lt"/>
                <a:cs typeface="Courier New" panose="02070309020205020404" pitchFamily="49" charset="0"/>
              </a:rPr>
              <a:t>, username/</a:t>
            </a:r>
            <a:r>
              <a:rPr lang="en-US" sz="1200" dirty="0" err="1">
                <a:solidFill>
                  <a:schemeClr val="tx1"/>
                </a:solidFill>
                <a:latin typeface="+mn-lt"/>
                <a:cs typeface="Courier New" panose="02070309020205020404" pitchFamily="49" charset="0"/>
              </a:rPr>
              <a:t>pswd</a:t>
            </a:r>
            <a:r>
              <a:rPr lang="en-US" sz="1200" dirty="0">
                <a:solidFill>
                  <a:schemeClr val="tx1"/>
                </a:solidFill>
                <a:latin typeface="+mn-lt"/>
                <a:cs typeface="Courier New" panose="02070309020205020404" pitchFamily="49" charset="0"/>
              </a:rPr>
              <a:t>,  etc.  You can skip the step where you are prompted to Update Software.</a:t>
            </a:r>
          </a:p>
          <a:p>
            <a:pPr marL="342900" indent="-342900">
              <a:lnSpc>
                <a:spcPts val="4000"/>
              </a:lnSpc>
              <a:buFont typeface="+mj-lt"/>
              <a:buAutoNum type="arabicPeriod"/>
            </a:pPr>
            <a:r>
              <a:rPr lang="en-US" sz="1200" dirty="0">
                <a:solidFill>
                  <a:schemeClr val="tx1"/>
                </a:solidFill>
                <a:latin typeface="+mn-lt"/>
                <a:cs typeface="Courier New" panose="02070309020205020404" pitchFamily="49" charset="0"/>
              </a:rPr>
              <a:t>Your machine will restart again and you should then see the main Raspberry Pi desktop. </a:t>
            </a: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a:extLst>
              <a:ext uri="{FF2B5EF4-FFF2-40B4-BE49-F238E27FC236}">
                <a16:creationId xmlns:a16="http://schemas.microsoft.com/office/drawing/2014/main" id="{A5F534F6-A02C-00D5-A0AD-EB31599218C6}"/>
              </a:ext>
            </a:extLst>
          </p:cNvPr>
          <p:cNvPicPr>
            <a:picLocks noChangeAspect="1"/>
          </p:cNvPicPr>
          <p:nvPr/>
        </p:nvPicPr>
        <p:blipFill>
          <a:blip r:embed="rId7"/>
          <a:stretch>
            <a:fillRect/>
          </a:stretch>
        </p:blipFill>
        <p:spPr>
          <a:xfrm>
            <a:off x="7167678" y="2377432"/>
            <a:ext cx="3455948" cy="2277174"/>
          </a:xfrm>
          <a:prstGeom prst="rect">
            <a:avLst/>
          </a:prstGeom>
        </p:spPr>
      </p:pic>
    </p:spTree>
    <p:extLst>
      <p:ext uri="{BB962C8B-B14F-4D97-AF65-F5344CB8AC3E}">
        <p14:creationId xmlns:p14="http://schemas.microsoft.com/office/powerpoint/2010/main" val="483138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8" y="1270607"/>
            <a:ext cx="4619720" cy="4621586"/>
          </a:xfrm>
          <a:prstGeom prst="rect">
            <a:avLst/>
          </a:prstGeom>
          <a:noFill/>
        </p:spPr>
        <p:txBody>
          <a:bodyPr wrap="square" rtlCol="0">
            <a:spAutoFit/>
          </a:bodyPr>
          <a:lstStyle/>
          <a:p>
            <a:pPr>
              <a:lnSpc>
                <a:spcPts val="4000"/>
              </a:lnSpc>
            </a:pPr>
            <a:r>
              <a:rPr lang="en-US" sz="2000" dirty="0"/>
              <a:t>Initial Startup:</a:t>
            </a:r>
          </a:p>
          <a:p>
            <a:pPr marL="342900" indent="-342900">
              <a:lnSpc>
                <a:spcPts val="4000"/>
              </a:lnSpc>
              <a:buFont typeface="+mj-lt"/>
              <a:buAutoNum type="arabicPeriod"/>
            </a:pPr>
            <a:r>
              <a:rPr lang="en-US" dirty="0"/>
              <a:t>Click the wireless icon in upper right and join the </a:t>
            </a:r>
            <a:r>
              <a:rPr lang="en-US" i="1" dirty="0" err="1">
                <a:solidFill>
                  <a:srgbClr val="00B0F0"/>
                </a:solidFill>
              </a:rPr>
              <a:t>waketech</a:t>
            </a:r>
            <a:r>
              <a:rPr lang="en-US" dirty="0"/>
              <a:t> wireless network (if not already joined)</a:t>
            </a:r>
          </a:p>
          <a:p>
            <a:pPr marL="342900" indent="-342900">
              <a:lnSpc>
                <a:spcPts val="4000"/>
              </a:lnSpc>
              <a:buFont typeface="+mj-lt"/>
              <a:buAutoNum type="arabicPeriod" startAt="2"/>
            </a:pPr>
            <a:r>
              <a:rPr lang="en-US" dirty="0">
                <a:solidFill>
                  <a:schemeClr val="tx1"/>
                </a:solidFill>
              </a:rPr>
              <a:t>Launch a web browser by clicking the small globe icon       in the upper left of the screen </a:t>
            </a:r>
          </a:p>
          <a:p>
            <a:pPr marL="342900" indent="-342900">
              <a:lnSpc>
                <a:spcPts val="4000"/>
              </a:lnSpc>
              <a:buFont typeface="+mj-lt"/>
              <a:buAutoNum type="arabicPeriod" startAt="2"/>
            </a:pPr>
            <a:r>
              <a:rPr lang="en-US" dirty="0">
                <a:solidFill>
                  <a:schemeClr val="tx1"/>
                </a:solidFill>
                <a:latin typeface="+mn-lt"/>
                <a:cs typeface="Courier New" panose="02070309020205020404" pitchFamily="49" charset="0"/>
              </a:rPr>
              <a:t>Accept the Aruba guest logon screen agreement in order to use the wireless connection</a:t>
            </a:r>
          </a:p>
          <a:p>
            <a:pPr marL="342900" indent="-342900">
              <a:lnSpc>
                <a:spcPts val="4000"/>
              </a:lnSpc>
              <a:buFont typeface="+mj-lt"/>
              <a:buAutoNum type="arabicPeriod" startAt="2"/>
            </a:pPr>
            <a:r>
              <a:rPr lang="en-US" dirty="0">
                <a:solidFill>
                  <a:schemeClr val="tx1"/>
                </a:solidFill>
                <a:latin typeface="+mn-lt"/>
                <a:cs typeface="Courier New" panose="02070309020205020404" pitchFamily="49" charset="0"/>
              </a:rPr>
              <a:t>Check that you can access the internet (</a:t>
            </a:r>
            <a:r>
              <a:rPr lang="en-US" i="1" dirty="0">
                <a:solidFill>
                  <a:srgbClr val="FF0000"/>
                </a:solidFill>
                <a:latin typeface="+mn-lt"/>
                <a:cs typeface="Courier New" panose="02070309020205020404" pitchFamily="49" charset="0"/>
              </a:rPr>
              <a:t>you might need to restart your system at this point if not</a:t>
            </a:r>
            <a:r>
              <a:rPr lang="en-US" i="1" dirty="0">
                <a:solidFill>
                  <a:schemeClr val="tx1"/>
                </a:solidFill>
                <a:latin typeface="+mn-lt"/>
                <a:cs typeface="Courier New" panose="02070309020205020404" pitchFamily="49" charset="0"/>
              </a:rPr>
              <a:t>)</a:t>
            </a:r>
            <a:endParaRPr lang="en-US" dirty="0">
              <a:solidFill>
                <a:schemeClr val="tx1"/>
              </a:solidFill>
              <a:latin typeface="+mn-lt"/>
              <a:cs typeface="Courier New" panose="02070309020205020404" pitchFamily="49" charset="0"/>
            </a:endParaRP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9EB3084-EF76-480B-9173-D8D74C154253}"/>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17030" y="3812644"/>
            <a:ext cx="4171159" cy="2286890"/>
          </a:xfrm>
          <a:prstGeom prst="rect">
            <a:avLst/>
          </a:prstGeom>
        </p:spPr>
      </p:pic>
      <p:sp>
        <p:nvSpPr>
          <p:cNvPr id="20" name="Arrow: Left 19">
            <a:extLst>
              <a:ext uri="{FF2B5EF4-FFF2-40B4-BE49-F238E27FC236}">
                <a16:creationId xmlns:a16="http://schemas.microsoft.com/office/drawing/2014/main" id="{A8BC4477-02D8-E4E6-6B45-9710FB9E090A}"/>
              </a:ext>
            </a:extLst>
          </p:cNvPr>
          <p:cNvSpPr/>
          <p:nvPr/>
        </p:nvSpPr>
        <p:spPr>
          <a:xfrm>
            <a:off x="7342788" y="58613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84CDB4-D5D5-3F43-C89A-24BAAAC95F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496" y="3551625"/>
            <a:ext cx="228620" cy="228620"/>
          </a:xfrm>
          <a:prstGeom prst="rect">
            <a:avLst/>
          </a:prstGeom>
        </p:spPr>
      </p:pic>
      <p:sp>
        <p:nvSpPr>
          <p:cNvPr id="22" name="Flowchart: Connector 21">
            <a:extLst>
              <a:ext uri="{FF2B5EF4-FFF2-40B4-BE49-F238E27FC236}">
                <a16:creationId xmlns:a16="http://schemas.microsoft.com/office/drawing/2014/main" id="{5FBAA83F-324B-E775-BA25-9D9D828789C7}"/>
              </a:ext>
            </a:extLst>
          </p:cNvPr>
          <p:cNvSpPr/>
          <p:nvPr/>
        </p:nvSpPr>
        <p:spPr>
          <a:xfrm>
            <a:off x="7894587" y="58373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8" name="Picture 7" descr="A sunset over water with a red sky&#10;&#10;Description automatically generated with medium confidence">
            <a:extLst>
              <a:ext uri="{FF2B5EF4-FFF2-40B4-BE49-F238E27FC236}">
                <a16:creationId xmlns:a16="http://schemas.microsoft.com/office/drawing/2014/main" id="{A59F194A-1065-767D-1B47-6A3725617207}"/>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52671" y="1413181"/>
            <a:ext cx="3941843" cy="2217287"/>
          </a:xfrm>
          <a:prstGeom prst="rect">
            <a:avLst/>
          </a:prstGeom>
        </p:spPr>
      </p:pic>
      <p:sp>
        <p:nvSpPr>
          <p:cNvPr id="10" name="Arrow: Right 9">
            <a:extLst>
              <a:ext uri="{FF2B5EF4-FFF2-40B4-BE49-F238E27FC236}">
                <a16:creationId xmlns:a16="http://schemas.microsoft.com/office/drawing/2014/main" id="{D912871C-B421-C5B4-99EF-5AD5E94E7083}"/>
              </a:ext>
            </a:extLst>
          </p:cNvPr>
          <p:cNvSpPr/>
          <p:nvPr/>
        </p:nvSpPr>
        <p:spPr>
          <a:xfrm>
            <a:off x="9922858" y="140449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9689268" y="14131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3" name="Arrow: Left 12">
            <a:extLst>
              <a:ext uri="{FF2B5EF4-FFF2-40B4-BE49-F238E27FC236}">
                <a16:creationId xmlns:a16="http://schemas.microsoft.com/office/drawing/2014/main" id="{BF413E57-F684-86DF-0844-74AF4FCC4A3A}"/>
              </a:ext>
            </a:extLst>
          </p:cNvPr>
          <p:cNvSpPr/>
          <p:nvPr/>
        </p:nvSpPr>
        <p:spPr>
          <a:xfrm>
            <a:off x="7115237" y="14131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E3A8BBF-3F73-3D7C-7089-76A0D8815C99}"/>
              </a:ext>
            </a:extLst>
          </p:cNvPr>
          <p:cNvSpPr/>
          <p:nvPr/>
        </p:nvSpPr>
        <p:spPr>
          <a:xfrm>
            <a:off x="7667036" y="13891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382128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19582" y="1270607"/>
            <a:ext cx="4445993" cy="4633320"/>
          </a:xfrm>
          <a:prstGeom prst="rect">
            <a:avLst/>
          </a:prstGeom>
          <a:noFill/>
        </p:spPr>
        <p:txBody>
          <a:bodyPr wrap="square" rtlCol="0">
            <a:spAutoFit/>
          </a:bodyPr>
          <a:lstStyle/>
          <a:p>
            <a:pPr>
              <a:lnSpc>
                <a:spcPts val="4000"/>
              </a:lnSpc>
            </a:pPr>
            <a:r>
              <a:rPr lang="en-US" sz="2000" dirty="0"/>
              <a:t>Initial Startup:</a:t>
            </a:r>
            <a:endParaRPr lang="en-US" sz="1600" i="1" dirty="0"/>
          </a:p>
          <a:p>
            <a:pPr>
              <a:lnSpc>
                <a:spcPts val="4000"/>
              </a:lnSpc>
            </a:pPr>
            <a:endParaRPr lang="en-US" sz="1800" dirty="0"/>
          </a:p>
          <a:p>
            <a:pPr marL="342900" indent="-342900">
              <a:lnSpc>
                <a:spcPts val="4000"/>
              </a:lnSpc>
              <a:buFont typeface="+mj-lt"/>
              <a:buAutoNum type="arabicPeriod"/>
            </a:pPr>
            <a:r>
              <a:rPr lang="en-US" sz="1800" dirty="0"/>
              <a:t>Test the logoff / logon process</a:t>
            </a:r>
          </a:p>
          <a:p>
            <a:pPr marL="342900" indent="-342900">
              <a:lnSpc>
                <a:spcPts val="4000"/>
              </a:lnSpc>
              <a:buFont typeface="+mj-lt"/>
              <a:buAutoNum type="arabicPeriod"/>
            </a:pPr>
            <a:r>
              <a:rPr lang="en-US" sz="1800" dirty="0"/>
              <a:t>Click the raspberry icon in upper left &amp; select the </a:t>
            </a:r>
            <a:r>
              <a:rPr lang="en-US" sz="1800" i="1" dirty="0"/>
              <a:t>Shutdown</a:t>
            </a:r>
            <a:r>
              <a:rPr lang="en-US" sz="1800" dirty="0"/>
              <a:t> menu choice and select </a:t>
            </a:r>
            <a:r>
              <a:rPr lang="en-US" sz="1800" i="1" dirty="0"/>
              <a:t>Logout</a:t>
            </a:r>
          </a:p>
          <a:p>
            <a:pPr marL="342900" indent="-342900">
              <a:lnSpc>
                <a:spcPts val="4000"/>
              </a:lnSpc>
              <a:buFont typeface="+mj-lt"/>
              <a:buAutoNum type="arabicPeriod"/>
            </a:pPr>
            <a:r>
              <a:rPr lang="en-US" sz="1800" dirty="0"/>
              <a:t>Logout</a:t>
            </a:r>
          </a:p>
          <a:p>
            <a:pPr marL="342900" indent="-342900">
              <a:lnSpc>
                <a:spcPts val="4000"/>
              </a:lnSpc>
              <a:buFont typeface="+mj-lt"/>
              <a:buAutoNum type="arabicPeriod"/>
            </a:pPr>
            <a:r>
              <a:rPr lang="en-US" sz="1800" dirty="0"/>
              <a:t>Log back on with the username / password that you created</a:t>
            </a: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5" name="Picture 14">
            <a:extLst>
              <a:ext uri="{FF2B5EF4-FFF2-40B4-BE49-F238E27FC236}">
                <a16:creationId xmlns:a16="http://schemas.microsoft.com/office/drawing/2014/main" id="{B5B130D4-F99C-467D-1D7C-E6F3A387FBE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875539" y="1542541"/>
            <a:ext cx="1053810" cy="232886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E37353E6-9ED4-0CA0-6978-27C8E3F5A18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917014" y="2569241"/>
            <a:ext cx="1890411" cy="1115732"/>
          </a:xfrm>
          <a:prstGeom prst="rect">
            <a:avLst/>
          </a:prstGeom>
        </p:spPr>
      </p:pic>
      <p:sp>
        <p:nvSpPr>
          <p:cNvPr id="18" name="Arrow: Left 17">
            <a:extLst>
              <a:ext uri="{FF2B5EF4-FFF2-40B4-BE49-F238E27FC236}">
                <a16:creationId xmlns:a16="http://schemas.microsoft.com/office/drawing/2014/main" id="{75DDBC1D-EB4C-63BF-3CFE-8B492186B9D3}"/>
              </a:ext>
            </a:extLst>
          </p:cNvPr>
          <p:cNvSpPr/>
          <p:nvPr/>
        </p:nvSpPr>
        <p:spPr>
          <a:xfrm>
            <a:off x="7595772" y="36875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7A64539-B24C-54A4-7E8B-3487C1FFBC95}"/>
              </a:ext>
            </a:extLst>
          </p:cNvPr>
          <p:cNvSpPr/>
          <p:nvPr/>
        </p:nvSpPr>
        <p:spPr>
          <a:xfrm>
            <a:off x="9174900" y="3292708"/>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A8BC4477-02D8-E4E6-6B45-9710FB9E090A}"/>
              </a:ext>
            </a:extLst>
          </p:cNvPr>
          <p:cNvSpPr/>
          <p:nvPr/>
        </p:nvSpPr>
        <p:spPr>
          <a:xfrm>
            <a:off x="7130607" y="15747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7667226" y="156063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FBAA83F-324B-E775-BA25-9D9D828789C7}"/>
              </a:ext>
            </a:extLst>
          </p:cNvPr>
          <p:cNvSpPr/>
          <p:nvPr/>
        </p:nvSpPr>
        <p:spPr>
          <a:xfrm>
            <a:off x="8147410" y="365408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FB073D4D-1885-D60B-6349-D065DB624897}"/>
              </a:ext>
            </a:extLst>
          </p:cNvPr>
          <p:cNvSpPr/>
          <p:nvPr/>
        </p:nvSpPr>
        <p:spPr>
          <a:xfrm>
            <a:off x="8934732" y="32927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7" name="Picture 6" descr="A screen shot of a computer&#10;&#10;Description automatically generated">
            <a:extLst>
              <a:ext uri="{FF2B5EF4-FFF2-40B4-BE49-F238E27FC236}">
                <a16:creationId xmlns:a16="http://schemas.microsoft.com/office/drawing/2014/main" id="{AF4AF2CC-B0F1-05F7-C4E4-549565BF7852}"/>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898821" y="4062907"/>
            <a:ext cx="2961731" cy="2221298"/>
          </a:xfrm>
          <a:prstGeom prst="rect">
            <a:avLst/>
          </a:prstGeom>
        </p:spPr>
      </p:pic>
      <p:sp>
        <p:nvSpPr>
          <p:cNvPr id="8" name="Arrow: Right 7">
            <a:extLst>
              <a:ext uri="{FF2B5EF4-FFF2-40B4-BE49-F238E27FC236}">
                <a16:creationId xmlns:a16="http://schemas.microsoft.com/office/drawing/2014/main" id="{20F36994-54DF-BDAE-13BA-BA954A667C7F}"/>
              </a:ext>
            </a:extLst>
          </p:cNvPr>
          <p:cNvSpPr/>
          <p:nvPr/>
        </p:nvSpPr>
        <p:spPr>
          <a:xfrm>
            <a:off x="8175408" y="4954435"/>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57408035-1915-6A9E-F694-50CBF0C64F72}"/>
              </a:ext>
            </a:extLst>
          </p:cNvPr>
          <p:cNvSpPr/>
          <p:nvPr/>
        </p:nvSpPr>
        <p:spPr>
          <a:xfrm>
            <a:off x="7935240" y="495443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2198975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78A5704-203F-8B1B-3210-37791D3B1FC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266B191-6BC3-6B98-6647-68DF2A5DD464}"/>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2B0C1084-E951-DA27-E8D7-B4FBDD1B4660}"/>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E164A6DC-84EE-1FD6-7569-D275CA6EA44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663F0EE2-9AF1-554F-0413-717DEF68903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1D96E152-560D-474D-80B3-956684F5695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2F1E5A9-1AA7-A850-4975-5F91707EEEB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3A4089A-FD3B-3CD4-5865-88EFDA3AD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386D83-362E-2CB1-ED0B-F733F1C2AA2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55F5D6B-1F23-39C9-103C-86B878F82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C6C1656F-1682-A242-08E0-16FEA0502EA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35BFA4A3-DE93-3321-2B31-89BA58339D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56EFACA-0002-56E5-5736-010D817C11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4A726C-079C-D7CE-EAF9-FA9DBAA982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3640CE58-DE19-8625-0BCC-9C119747AF1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739B7847-95C7-F37C-5657-3D009D10DEA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81F0814D-A710-299E-291B-751DC34217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2530D0-E377-2383-6BF7-0345BCD336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8FBA4E84-EEEF-FB56-3F0A-D7FA3C5333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688E75F-D1B2-4EB0-E75F-294D2CBB78F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112F80F8-9487-7A69-F830-104124FC46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6B354DD-433D-0807-FF84-00C6EFEBAD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C9CD5106-8146-48BC-4668-5E0DF12EF4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02D92C0B-7B06-7D30-68C4-7DC41E7EE5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BE27CC92-BD3C-0961-5ABE-3439E3EF01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4409309B-E7F1-C6EB-96D5-9DA8FCBF4A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0523B0E2-F13B-FE6D-221B-D20584E20720}"/>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7A490531-4A9B-B5D2-8449-8645602BE6C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6F56DEA-32DA-6B10-85AE-6622177035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517DB8D4-48D0-789F-5110-3398D9E5ED5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72F5AA1-EB58-099E-E4EB-9E257DF523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2376946-FC14-7991-6E5C-C2CF7785B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4CC6696B-D35B-9633-CB49-F6EBE726D8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001A08A-4429-4C80-7F6A-935197DFB3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7D0B1E6E-2F31-9728-1DE0-FD058F60378E}"/>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D777E35C-F3AA-FB17-FD09-15B0703003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F2B8D8-01A9-E7C6-ADB9-48E15172A57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33A2876-63DA-E992-7046-8EA861850B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B09136B0-DF9B-7236-5B49-A46F5219EC2C}"/>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119573A4-D1DF-EA64-6339-60C73918C8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BC74106-7162-790C-5346-A16765955FD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0A6A284-4AC6-D28A-450F-29E757B227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701DF93-E97F-E44E-C8B3-CADED0734AF7}"/>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F2BF9659-FE2C-90FC-056C-71A21896295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7A23DAC-A51C-A73A-F389-EBBE63B900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927AE0C-F450-C712-3541-D3FE109ECE4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D9D1303-950B-DE0D-A70C-DFA4C6E34CFF}"/>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BD2C72A-E4C3-0C5D-38D0-F79F904820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5962E38-2ACA-C4C7-61FA-6CADFA7ED22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D5FD921-2ED3-299A-CEFC-F2399E67A4B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E7846EC-C802-850E-63DD-C5C028ABC1D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9F93098-4686-3E8D-0D07-1CBD7F6EAD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DBD65D8-34BA-588A-9D61-9E79885FE6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303DB3B-33EF-1DDB-7468-6D617B3A3D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1666E3BD-7B97-FE89-973D-03E3ECDC9CE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39EF37-E3F4-785B-AF9C-8E8C70FC52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334D6B84-0106-E1D4-CC48-3F1BF176D3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F21739B-F9B0-B38F-51F1-0C53B4AE9B1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82C1D249-856F-B6C4-565A-F6E1B2FF92E6}"/>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D74D4646-5EAC-36F8-5CA0-86AD27A3901D}"/>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749DA0E-0671-D888-BE7A-86E899E31B78}"/>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5054AB1-6DD2-3776-4BD3-045AE36A596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C34F3E1-AB72-F136-7CE9-F918E5202FB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A06CBA1-B21C-3AAF-830E-37D157258F6D}"/>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AAE97B4-05A2-8704-B5E9-709A0795D3B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F1B8FFB2-FDE5-C0DE-C456-8A97FC09CF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00C41B12-A1D1-4BAD-0983-5A5B4482A3DD}"/>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85107CC-EB2E-5533-7088-8ABB8991EF94}"/>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2060BE3-61AB-71C9-5F12-F6F24A42BB2B}"/>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782A126-BD08-3A59-24C1-2AF50BD5359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ED0E1BF-8C74-5E4F-EF37-0ACEE38B8427}"/>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E2F32825-F8C6-954A-6207-C08F7205714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445918A-A398-4D5E-B0AD-2DA6AD1C4D57}"/>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D18B464-62D3-1795-45FD-995DAD92A83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1C4204CE-5395-630B-A429-44979316EBC3}"/>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1F74AB82-AAAA-E1AF-10A2-ACF731DE6D3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998A3CCE-78BF-C573-E9B9-6D7EAE8F2274}"/>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ED3E797D-479E-395D-12B1-A69995F6476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E1F427B-B2F2-681D-DAA9-5ED4B0922EC6}"/>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4025E11-7132-CC93-43B1-AC8AFCA9254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2A3C1253-6014-54A8-D796-20A0A7A4E9B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A23493D-2B65-9467-24FD-B7109AF9DED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F06E05FD-B5EB-378B-2DAB-53B93B18DA1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D56CC46-54B0-8F02-CC62-8A834E4C942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A56A22A-31C7-B0F5-644F-3503697B0A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B5DAB20E-D174-4AB3-9004-D499D85BF5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228C873F-EADB-6A80-42A2-E34184C01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65C3105-A7C4-4BC5-9209-1150DDF5C1B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73F5F19-5C6E-2B69-6A49-F0699D1DB1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929D6CA-304B-0C64-0A5B-C5CA53D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6A75C88-448D-28A2-72CD-31656C27E9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BD5A804D-D2B4-C4A5-38B1-9CF91920A79C}"/>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17E596B-3692-9D78-9D20-DE73449C7A6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A4E88E9-74AA-CA15-FED6-C09D2EE281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49A03411-F9E9-84DA-9B5B-BEC62D9A74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5BD1132-5535-09E7-9A6D-FB7DC892FE7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536C5B6E-A16E-49F3-293C-04D1930557E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0079490C-0575-0336-30EF-1EB5E029E37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98331D1-5C4F-1E7B-8E76-F72E6764E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07F64B62-F973-5311-A326-38ABE235B03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4676C18-4C98-B590-2018-E2037EAB97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B1BACC11-56E9-E5A0-2417-2E395E9C3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F96C19-6C27-1E3B-3FA0-FF32A62C3EE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F00348BB-FACF-507B-23F1-328BEFEE6944}"/>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189A2BBC-32C4-7478-67F6-FD6D3B1E62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AE06A1-E42F-1F5F-69DC-E44A8D66BB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12AFB9B-3E99-DEF0-B84D-0D5E437E82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2C1129F-BC73-0BDB-8225-2DEC3A2B8B6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D29F8A95-D94E-5A83-A67F-E9E9385EDD0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0F638DA-F3E6-ED1E-B295-DE0711F9AC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5355194-F036-89D7-8CCD-C0DB6DF6CD9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90E93ED-B1B9-E9FD-ED8D-CC0C44E91815}"/>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94CAFAD-3C72-F3E8-2440-F8F1A851A6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560A4C22-6106-FAFB-0F76-6C01F99EB8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72B202-6590-77AB-D0CF-34F38A5BE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7853CD3-36C6-147A-2948-31A977AEA868}"/>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52A0C95B-1B3A-F9BB-C22E-1A1A18E0120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5C93DAB8-6885-1DAC-4D79-8BC06BE12A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3AA2902-885C-0816-504D-BF52D9F809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8E2261D-8FE7-7444-DE33-EEC7BF92778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C14E26A5-C0B6-195B-B775-8F1D4DBDFA9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A5F20536-D84F-7D2B-3D2A-052F76A6429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16DD01D-50D7-1F0D-3FF1-ED8C1F24E93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C38EEF6-3207-985E-8EB8-DCD05AD27D1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4FD9A41-5347-EA23-2B0B-89995E7BD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556DCD98-F90A-6AAF-70B3-5A74D6D001C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0EBA1A-DDF8-3587-FCBD-6CAED4345AD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162DEEE4-6F98-ECE8-02FC-D9F54A2ECAB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B3E56A1-71BD-5892-2D4F-589D8AB332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02172534-9A02-F383-A30C-43166814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91F310F2-B34B-821C-807A-538F61F7A3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A13FBB1-E1FA-D87B-08C1-93DC68FFAA2C}"/>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88830B76-C8F5-3DAD-F926-84E9ADA0A6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9D270DB-1229-8A7F-2A55-53230F0F01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B9EC70-CF1E-370E-94EB-26A863BF33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721DD05-CF95-9A83-1F48-CB7C458D9171}"/>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5234D80-C969-8460-CDD0-1CFEEE759999}"/>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9E798C8-CA88-F3D2-7BFA-4DE727E47777}"/>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89B6474-08E4-764F-BC1E-10C82791870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8F8CBE51-F606-D65D-35D1-05C7DC3B0928}"/>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F0E9650F-3CD9-2F87-883F-23EC0C335A30}"/>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E9239EF-C3A6-A401-642F-3AD940AD5BF0}"/>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8AB7B43E-3E09-CEF1-2CB1-8AEE7139A020}"/>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B62DA950-FD87-91AE-D6B2-E1FB51976C9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C28A9636-A995-E77F-24F8-9E78210DAB6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CE5AA7A-D070-7F45-E789-C05758AAA178}"/>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F9AE656-0948-3CDC-E55A-9D7AD54EB2B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211A6DF-3629-9BAE-F4F7-ED31C0704026}"/>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ABA478D-344C-D412-ADB0-3F1EC7326F3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71AE6B3-B6F8-C215-4F41-C4B3183FDF3F}"/>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95F46DCA-8C4B-38F4-E77E-72F60ABAE91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4D4A822F-572B-6E3E-EC53-9D06791A75D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42D080D-F501-2505-E904-7B59DFC6132B}"/>
              </a:ext>
            </a:extLst>
          </p:cNvPr>
          <p:cNvSpPr txBox="1"/>
          <p:nvPr/>
        </p:nvSpPr>
        <p:spPr>
          <a:xfrm>
            <a:off x="6812751" y="1913590"/>
            <a:ext cx="3630276" cy="2074350"/>
          </a:xfrm>
          <a:prstGeom prst="rect">
            <a:avLst/>
          </a:prstGeom>
          <a:noFill/>
        </p:spPr>
        <p:txBody>
          <a:bodyPr wrap="square" rtlCol="0">
            <a:spAutoFit/>
          </a:bodyPr>
          <a:lstStyle/>
          <a:p>
            <a:pPr algn="ctr">
              <a:lnSpc>
                <a:spcPts val="4000"/>
              </a:lnSpc>
            </a:pPr>
            <a:r>
              <a:rPr lang="en-US" sz="2000" dirty="0"/>
              <a:t>Raspberry Pi rebooted, connected to the network and showing the desktop</a:t>
            </a:r>
          </a:p>
          <a:p>
            <a:pPr algn="ctr">
              <a:lnSpc>
                <a:spcPts val="4000"/>
              </a:lnSpc>
            </a:pPr>
            <a:endParaRPr lang="en-US" sz="2000" dirty="0">
              <a:solidFill>
                <a:srgbClr val="FF0000"/>
              </a:solidFill>
            </a:endParaRPr>
          </a:p>
        </p:txBody>
      </p:sp>
      <p:pic>
        <p:nvPicPr>
          <p:cNvPr id="965" name="Picture 964">
            <a:extLst>
              <a:ext uri="{FF2B5EF4-FFF2-40B4-BE49-F238E27FC236}">
                <a16:creationId xmlns:a16="http://schemas.microsoft.com/office/drawing/2014/main" id="{1D4343B5-01D3-F71A-5526-0DC7B91D6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pic>
        <p:nvPicPr>
          <p:cNvPr id="969" name="Picture 968" descr="A sunset over water with a red sky&#10;&#10;Description automatically generated with medium confidence">
            <a:extLst>
              <a:ext uri="{FF2B5EF4-FFF2-40B4-BE49-F238E27FC236}">
                <a16:creationId xmlns:a16="http://schemas.microsoft.com/office/drawing/2014/main" id="{2028AF98-A4B7-9079-4522-42B7F6F6BC4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66864" y="3746738"/>
            <a:ext cx="3778585" cy="2125454"/>
          </a:xfrm>
          <a:prstGeom prst="rect">
            <a:avLst/>
          </a:prstGeom>
        </p:spPr>
      </p:pic>
    </p:spTree>
    <p:extLst>
      <p:ext uri="{BB962C8B-B14F-4D97-AF65-F5344CB8AC3E}">
        <p14:creationId xmlns:p14="http://schemas.microsoft.com/office/powerpoint/2010/main" val="364712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50806" y="1270607"/>
            <a:ext cx="4558593" cy="5140382"/>
          </a:xfrm>
          <a:prstGeom prst="rect">
            <a:avLst/>
          </a:prstGeom>
          <a:noFill/>
        </p:spPr>
        <p:txBody>
          <a:bodyPr wrap="square" rtlCol="0">
            <a:spAutoFit/>
          </a:bodyPr>
          <a:lstStyle/>
          <a:p>
            <a:pPr>
              <a:lnSpc>
                <a:spcPts val="4000"/>
              </a:lnSpc>
            </a:pPr>
            <a:r>
              <a:rPr lang="en-US" sz="1800" u="sng" dirty="0"/>
              <a:t>Config tweak needed for our project:</a:t>
            </a:r>
          </a:p>
          <a:p>
            <a:pPr>
              <a:lnSpc>
                <a:spcPts val="4000"/>
              </a:lnSpc>
            </a:pPr>
            <a:r>
              <a:rPr lang="en-US" sz="1800" dirty="0"/>
              <a:t>Launch terminal and run this command</a:t>
            </a:r>
          </a:p>
          <a:p>
            <a:pPr>
              <a:lnSpc>
                <a:spcPts val="4000"/>
              </a:lnSpc>
            </a:pPr>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nano /boot/config.txt </a:t>
            </a:r>
          </a:p>
          <a:p>
            <a:pPr>
              <a:lnSpc>
                <a:spcPts val="4000"/>
              </a:lnSpc>
            </a:pPr>
            <a:r>
              <a:rPr lang="en-US" sz="1800" dirty="0"/>
              <a:t>Then add these 2 lines at the bottom just before the [cm4] section:</a:t>
            </a:r>
          </a:p>
          <a:p>
            <a:pPr>
              <a:lnSpc>
                <a:spcPts val="4000"/>
              </a:lnSpc>
            </a:pPr>
            <a:r>
              <a:rPr lang="en-US" sz="1200" dirty="0">
                <a:latin typeface="Courier New" panose="02070309020205020404" pitchFamily="49" charset="0"/>
                <a:cs typeface="Courier New" panose="02070309020205020404" pitchFamily="49" charset="0"/>
              </a:rPr>
              <a:t># Add </a:t>
            </a:r>
            <a:r>
              <a:rPr lang="en-US" sz="1200" dirty="0" err="1">
                <a:latin typeface="Courier New" panose="02070309020205020404" pitchFamily="49" charset="0"/>
                <a:cs typeface="Courier New" panose="02070309020205020404" pitchFamily="49" charset="0"/>
              </a:rPr>
              <a:t>dtoveraly</a:t>
            </a:r>
            <a:r>
              <a:rPr lang="en-US" sz="1200" dirty="0">
                <a:latin typeface="Courier New" panose="02070309020205020404" pitchFamily="49" charset="0"/>
                <a:cs typeface="Courier New" panose="02070309020205020404" pitchFamily="49" charset="0"/>
              </a:rPr>
              <a:t> setting for </a:t>
            </a:r>
            <a:r>
              <a:rPr lang="en-US" sz="1200" dirty="0" err="1">
                <a:latin typeface="Courier New" panose="02070309020205020404" pitchFamily="49" charset="0"/>
                <a:cs typeface="Courier New" panose="02070309020205020404" pitchFamily="49" charset="0"/>
              </a:rPr>
              <a:t>thermsensor</a:t>
            </a:r>
            <a:r>
              <a:rPr lang="en-US" sz="1200" dirty="0">
                <a:latin typeface="Courier New" panose="02070309020205020404" pitchFamily="49" charset="0"/>
                <a:cs typeface="Courier New" panose="02070309020205020404" pitchFamily="49" charset="0"/>
              </a:rPr>
              <a:t> on GPIO</a:t>
            </a:r>
          </a:p>
          <a:p>
            <a:pPr>
              <a:lnSpc>
                <a:spcPts val="4000"/>
              </a:lnSpc>
            </a:pPr>
            <a:r>
              <a:rPr lang="en-US" sz="1200" dirty="0" err="1">
                <a:latin typeface="Courier New" panose="02070309020205020404" pitchFamily="49" charset="0"/>
                <a:cs typeface="Courier New" panose="02070309020205020404" pitchFamily="49" charset="0"/>
              </a:rPr>
              <a:t>dtoverlay</a:t>
            </a:r>
            <a:r>
              <a:rPr lang="en-US" sz="1200" dirty="0">
                <a:latin typeface="Courier New" panose="02070309020205020404" pitchFamily="49" charset="0"/>
                <a:cs typeface="Courier New" panose="02070309020205020404" pitchFamily="49" charset="0"/>
              </a:rPr>
              <a:t>=w1-gpio,gpiopin=21 </a:t>
            </a:r>
          </a:p>
          <a:p>
            <a:pPr>
              <a:lnSpc>
                <a:spcPts val="4000"/>
              </a:lnSpc>
            </a:pPr>
            <a:endParaRPr lang="en-US" sz="1800" dirty="0"/>
          </a:p>
          <a:p>
            <a:pPr>
              <a:lnSpc>
                <a:spcPts val="4000"/>
              </a:lnSpc>
            </a:pPr>
            <a:r>
              <a:rPr lang="en-US" sz="1600" dirty="0"/>
              <a:t>Type CTRL+O to write then CTRL+X to exit</a:t>
            </a:r>
          </a:p>
          <a:p>
            <a:pPr>
              <a:lnSpc>
                <a:spcPts val="4000"/>
              </a:lnSpc>
            </a:pPr>
            <a:r>
              <a:rPr lang="en-US" sz="1600" dirty="0"/>
              <a:t>Then reboot (pi menu – Logout -&gt; Reboot)</a:t>
            </a:r>
          </a:p>
        </p:txBody>
      </p:sp>
      <p:pic>
        <p:nvPicPr>
          <p:cNvPr id="5" name="Picture 4">
            <a:extLst>
              <a:ext uri="{FF2B5EF4-FFF2-40B4-BE49-F238E27FC236}">
                <a16:creationId xmlns:a16="http://schemas.microsoft.com/office/drawing/2014/main" id="{670A72B2-B797-CF4E-6F22-A3CEF047FF2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computer screen shot of a computer screen&#10;&#10;Description automatically generated">
            <a:extLst>
              <a:ext uri="{FF2B5EF4-FFF2-40B4-BE49-F238E27FC236}">
                <a16:creationId xmlns:a16="http://schemas.microsoft.com/office/drawing/2014/main" id="{00A24242-2D1A-F71B-9B94-B0ADAFC0BF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1476517"/>
            <a:ext cx="4409477" cy="106821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B5D26F4-52DE-3FD4-1F62-D216A7C157CB}"/>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50841" y="2132457"/>
            <a:ext cx="3548863" cy="4170526"/>
          </a:xfrm>
          <a:prstGeom prst="rect">
            <a:avLst/>
          </a:prstGeom>
        </p:spPr>
      </p:pic>
      <p:sp>
        <p:nvSpPr>
          <p:cNvPr id="4" name="Arrow: Left 3">
            <a:extLst>
              <a:ext uri="{FF2B5EF4-FFF2-40B4-BE49-F238E27FC236}">
                <a16:creationId xmlns:a16="http://schemas.microsoft.com/office/drawing/2014/main" id="{1B64000A-15D2-BAE9-8AA3-1A1F4612B73E}"/>
              </a:ext>
            </a:extLst>
          </p:cNvPr>
          <p:cNvSpPr/>
          <p:nvPr/>
        </p:nvSpPr>
        <p:spPr>
          <a:xfrm>
            <a:off x="8200525" y="495850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633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4429960" cy="4627421"/>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Launch terminal and run this command:</a:t>
            </a:r>
          </a:p>
          <a:p>
            <a:pPr>
              <a:lnSpc>
                <a:spcPts val="4000"/>
              </a:lnSpc>
            </a:pPr>
            <a:r>
              <a:rPr lang="en-US" sz="900" dirty="0">
                <a:latin typeface="Courier New" panose="02070309020205020404" pitchFamily="49" charset="0"/>
                <a:cs typeface="Courier New" panose="02070309020205020404" pitchFamily="49" charset="0"/>
              </a:rPr>
              <a:t>git clone </a:t>
            </a:r>
            <a:r>
              <a:rPr lang="en-US" sz="900" dirty="0">
                <a:latin typeface="Courier New" panose="02070309020205020404" pitchFamily="49" charset="0"/>
                <a:cs typeface="Courier New" panose="02070309020205020404" pitchFamily="49" charset="0"/>
                <a:hlinkClick r:id="rId6"/>
              </a:rPr>
              <a:t>http://github.com/jkbanham/iot-cloud-workshop.git</a:t>
            </a:r>
            <a:endParaRPr lang="en-US" sz="900" dirty="0">
              <a:latin typeface="Courier New" panose="02070309020205020404" pitchFamily="49" charset="0"/>
              <a:cs typeface="Courier New" panose="02070309020205020404" pitchFamily="49" charset="0"/>
            </a:endParaRPr>
          </a:p>
          <a:p>
            <a:pPr marL="342900" indent="-342900">
              <a:lnSpc>
                <a:spcPts val="4000"/>
              </a:lnSpc>
              <a:buFont typeface="+mj-lt"/>
              <a:buAutoNum type="arabicPeriod" startAt="2"/>
            </a:pPr>
            <a:r>
              <a:rPr lang="en-US" sz="1600" dirty="0"/>
              <a:t>Note that you should now have a new directory with files we use for this project:</a:t>
            </a:r>
          </a:p>
          <a:p>
            <a:pPr algn="ctr">
              <a:lnSpc>
                <a:spcPts val="4000"/>
              </a:lnSpc>
            </a:pPr>
            <a:r>
              <a:rPr lang="en-US" dirty="0">
                <a:latin typeface="Courier New" panose="02070309020205020404" pitchFamily="49" charset="0"/>
                <a:cs typeface="Courier New" panose="02070309020205020404" pitchFamily="49" charset="0"/>
              </a:rPr>
              <a:t>/home/pi/</a:t>
            </a:r>
            <a:r>
              <a:rPr lang="en-US" dirty="0" err="1">
                <a:latin typeface="Courier New" panose="02070309020205020404" pitchFamily="49" charset="0"/>
                <a:cs typeface="Courier New" panose="02070309020205020404" pitchFamily="49" charset="0"/>
              </a:rPr>
              <a:t>iot</a:t>
            </a:r>
            <a:r>
              <a:rPr lang="en-US" dirty="0">
                <a:latin typeface="Courier New" panose="02070309020205020404" pitchFamily="49" charset="0"/>
                <a:cs typeface="Courier New" panose="02070309020205020404" pitchFamily="49" charset="0"/>
              </a:rPr>
              <a:t>-cloud-workshop/</a:t>
            </a:r>
          </a:p>
          <a:p>
            <a:pPr marL="342900" indent="-342900">
              <a:lnSpc>
                <a:spcPts val="4000"/>
              </a:lnSpc>
              <a:buFont typeface="+mj-lt"/>
              <a:buAutoNum type="arabicPeriod" startAt="3"/>
            </a:pPr>
            <a:r>
              <a:rPr lang="en-US" sz="1600" dirty="0"/>
              <a:t>Launch the </a:t>
            </a:r>
            <a:r>
              <a:rPr lang="en-US" sz="1600" dirty="0" err="1"/>
              <a:t>Thonny</a:t>
            </a:r>
            <a:r>
              <a:rPr lang="en-US" sz="1600" dirty="0"/>
              <a:t> IDE from the Pi menu under Programming.  Click on the ‘</a:t>
            </a:r>
            <a:r>
              <a:rPr lang="en-US" sz="1600" i="1" dirty="0">
                <a:solidFill>
                  <a:srgbClr val="00B0F0"/>
                </a:solidFill>
              </a:rPr>
              <a:t>Switch to regular mode</a:t>
            </a:r>
            <a:r>
              <a:rPr lang="en-US" sz="1600" dirty="0"/>
              <a:t>’ link in the upper right</a:t>
            </a:r>
          </a:p>
          <a:p>
            <a:pPr marL="342900" indent="-342900">
              <a:lnSpc>
                <a:spcPts val="4000"/>
              </a:lnSpc>
              <a:buFont typeface="+mj-lt"/>
              <a:buAutoNum type="arabicPeriod" startAt="3"/>
            </a:pPr>
            <a:r>
              <a:rPr lang="en-US" sz="1600" dirty="0"/>
              <a:t>Close </a:t>
            </a:r>
            <a:r>
              <a:rPr lang="en-US" sz="1600" dirty="0" err="1"/>
              <a:t>Thonny</a:t>
            </a:r>
            <a:r>
              <a:rPr lang="en-US" sz="1600" dirty="0"/>
              <a:t> and then re-launch it</a:t>
            </a:r>
          </a:p>
        </p:txBody>
      </p:sp>
      <p:pic>
        <p:nvPicPr>
          <p:cNvPr id="5" name="Picture 4">
            <a:extLst>
              <a:ext uri="{FF2B5EF4-FFF2-40B4-BE49-F238E27FC236}">
                <a16:creationId xmlns:a16="http://schemas.microsoft.com/office/drawing/2014/main" id="{6075A20A-E0F2-2A0E-514C-035895DE33A3}"/>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0F019229-0AFA-D500-6F42-D3636FF29F0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492565" y="1408317"/>
            <a:ext cx="3028268" cy="2204792"/>
          </a:xfrm>
          <a:prstGeom prst="rect">
            <a:avLst/>
          </a:prstGeom>
        </p:spPr>
      </p:pic>
      <p:pic>
        <p:nvPicPr>
          <p:cNvPr id="13" name="Picture 12">
            <a:extLst>
              <a:ext uri="{FF2B5EF4-FFF2-40B4-BE49-F238E27FC236}">
                <a16:creationId xmlns:a16="http://schemas.microsoft.com/office/drawing/2014/main" id="{57D55C73-098D-78E9-1A2C-EA8F9480287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20079" y="3747108"/>
            <a:ext cx="2103513" cy="19614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CE717BB-57D1-4137-059B-9997F275182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200525" y="4449214"/>
            <a:ext cx="2935359" cy="1911694"/>
          </a:xfrm>
          <a:prstGeom prst="rect">
            <a:avLst/>
          </a:prstGeom>
        </p:spPr>
      </p:pic>
      <p:sp>
        <p:nvSpPr>
          <p:cNvPr id="14" name="Arrow: Right 13">
            <a:extLst>
              <a:ext uri="{FF2B5EF4-FFF2-40B4-BE49-F238E27FC236}">
                <a16:creationId xmlns:a16="http://schemas.microsoft.com/office/drawing/2014/main" id="{03BEC3A8-EF7E-2B49-CA8B-DF4409D69AAF}"/>
              </a:ext>
            </a:extLst>
          </p:cNvPr>
          <p:cNvSpPr/>
          <p:nvPr/>
        </p:nvSpPr>
        <p:spPr>
          <a:xfrm>
            <a:off x="10482280" y="457268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02C6CC5-FE16-5905-4B94-DFB120B61C47}"/>
              </a:ext>
            </a:extLst>
          </p:cNvPr>
          <p:cNvSpPr/>
          <p:nvPr/>
        </p:nvSpPr>
        <p:spPr>
          <a:xfrm>
            <a:off x="8371154" y="418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0DEDDE0C-DF38-F9D8-A33A-F86878342218}"/>
              </a:ext>
            </a:extLst>
          </p:cNvPr>
          <p:cNvSpPr/>
          <p:nvPr/>
        </p:nvSpPr>
        <p:spPr>
          <a:xfrm>
            <a:off x="8915259" y="41326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FC62D057-90D2-8382-5BBE-EDBAB049E2AD}"/>
              </a:ext>
            </a:extLst>
          </p:cNvPr>
          <p:cNvSpPr/>
          <p:nvPr/>
        </p:nvSpPr>
        <p:spPr>
          <a:xfrm>
            <a:off x="10272146" y="4563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4" name="Arrow: Left 3">
            <a:extLst>
              <a:ext uri="{FF2B5EF4-FFF2-40B4-BE49-F238E27FC236}">
                <a16:creationId xmlns:a16="http://schemas.microsoft.com/office/drawing/2014/main" id="{25963FFA-EF7B-1B97-1AB4-AC35D17FF41E}"/>
              </a:ext>
            </a:extLst>
          </p:cNvPr>
          <p:cNvSpPr/>
          <p:nvPr/>
        </p:nvSpPr>
        <p:spPr>
          <a:xfrm>
            <a:off x="10369612" y="25511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560313E8-83B5-F0F5-601D-3345D3CE5C2B}"/>
              </a:ext>
            </a:extLst>
          </p:cNvPr>
          <p:cNvSpPr/>
          <p:nvPr/>
        </p:nvSpPr>
        <p:spPr>
          <a:xfrm>
            <a:off x="10913717" y="25021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Tree>
    <p:extLst>
      <p:ext uri="{BB962C8B-B14F-4D97-AF65-F5344CB8AC3E}">
        <p14:creationId xmlns:p14="http://schemas.microsoft.com/office/powerpoint/2010/main" val="997179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5140382"/>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dirty="0"/>
              <a:t>From the ‘</a:t>
            </a:r>
            <a:r>
              <a:rPr lang="en-US" i="1" dirty="0">
                <a:solidFill>
                  <a:srgbClr val="00B0F0"/>
                </a:solidFill>
              </a:rPr>
              <a:t>Run</a:t>
            </a:r>
            <a:r>
              <a:rPr lang="en-US" dirty="0"/>
              <a:t>’ menu, select ‘</a:t>
            </a:r>
            <a:r>
              <a:rPr lang="en-US" i="1" dirty="0">
                <a:solidFill>
                  <a:srgbClr val="00B0F0"/>
                </a:solidFill>
              </a:rPr>
              <a:t>Configure Interpreter</a:t>
            </a:r>
            <a:r>
              <a:rPr lang="en-US" dirty="0"/>
              <a:t>’ and then click the ‘</a:t>
            </a:r>
            <a:r>
              <a:rPr lang="en-US" i="1" dirty="0">
                <a:solidFill>
                  <a:srgbClr val="00B0F0"/>
                </a:solidFill>
              </a:rPr>
              <a:t>New virtual environment</a:t>
            </a:r>
            <a:r>
              <a:rPr lang="en-US" dirty="0"/>
              <a:t>’ link in the lower right</a:t>
            </a:r>
          </a:p>
          <a:p>
            <a:pPr marL="342900" indent="-342900">
              <a:lnSpc>
                <a:spcPts val="4000"/>
              </a:lnSpc>
              <a:buFont typeface="+mj-lt"/>
              <a:buAutoNum type="arabicPeriod"/>
            </a:pPr>
            <a:r>
              <a:rPr lang="en-US" dirty="0"/>
              <a:t>In the dialog box to “</a:t>
            </a:r>
            <a:r>
              <a:rPr lang="en-US" i="1" dirty="0">
                <a:solidFill>
                  <a:srgbClr val="00B0F0"/>
                </a:solidFill>
              </a:rPr>
              <a:t>Select empty directory for new virtual environment</a:t>
            </a:r>
            <a:r>
              <a:rPr lang="en-US" dirty="0"/>
              <a:t>”, browse to the </a:t>
            </a:r>
            <a:r>
              <a:rPr lang="en-US" sz="1200" dirty="0">
                <a:latin typeface="Courier New" panose="02070309020205020404" pitchFamily="49" charset="0"/>
                <a:cs typeface="Courier New" panose="02070309020205020404" pitchFamily="49" charset="0"/>
              </a:rPr>
              <a:t>/home/pi/</a:t>
            </a:r>
            <a:r>
              <a:rPr lang="en-US" sz="1200" dirty="0" err="1">
                <a:latin typeface="Courier New" panose="02070309020205020404" pitchFamily="49" charset="0"/>
                <a:cs typeface="Courier New" panose="02070309020205020404" pitchFamily="49" charset="0"/>
              </a:rPr>
              <a:t>iot</a:t>
            </a:r>
            <a:r>
              <a:rPr lang="en-US" sz="1200" dirty="0">
                <a:latin typeface="Courier New" panose="02070309020205020404" pitchFamily="49" charset="0"/>
                <a:cs typeface="Courier New" panose="02070309020205020404" pitchFamily="49" charset="0"/>
              </a:rPr>
              <a:t>-cloud-workshop </a:t>
            </a:r>
            <a:r>
              <a:rPr lang="en-US" dirty="0"/>
              <a:t>folder and click the ‘</a:t>
            </a:r>
            <a:r>
              <a:rPr lang="en-US" i="1" dirty="0">
                <a:solidFill>
                  <a:srgbClr val="00B0F0"/>
                </a:solidFill>
              </a:rPr>
              <a:t>Create Folder</a:t>
            </a:r>
            <a:r>
              <a:rPr lang="en-US" dirty="0"/>
              <a:t>         </a:t>
            </a:r>
            <a:r>
              <a:rPr lang="en-US" sz="1600" dirty="0"/>
              <a:t>icon in the upper right.  Type </a:t>
            </a:r>
            <a:r>
              <a:rPr lang="en-US" sz="1600" dirty="0" err="1">
                <a:latin typeface="Courier New" panose="02070309020205020404" pitchFamily="49" charset="0"/>
                <a:cs typeface="Courier New" panose="02070309020205020404" pitchFamily="49" charset="0"/>
              </a:rPr>
              <a:t>iot_python</a:t>
            </a:r>
            <a:r>
              <a:rPr lang="en-US" sz="1600" dirty="0">
                <a:latin typeface="Courier New" panose="02070309020205020404" pitchFamily="49" charset="0"/>
                <a:cs typeface="Courier New" panose="02070309020205020404" pitchFamily="49" charset="0"/>
              </a:rPr>
              <a:t> </a:t>
            </a:r>
            <a:r>
              <a:rPr lang="en-US" sz="1600" dirty="0"/>
              <a:t>and click ‘</a:t>
            </a:r>
            <a:r>
              <a:rPr lang="en-US" sz="1600" i="1" dirty="0">
                <a:solidFill>
                  <a:srgbClr val="00B0F0"/>
                </a:solidFill>
              </a:rPr>
              <a:t>Create</a:t>
            </a:r>
            <a:r>
              <a:rPr lang="en-US" sz="1600" dirty="0"/>
              <a:t>’. </a:t>
            </a:r>
          </a:p>
          <a:p>
            <a:pPr marL="342900" indent="-342900">
              <a:lnSpc>
                <a:spcPts val="4000"/>
              </a:lnSpc>
              <a:buFont typeface="+mj-lt"/>
              <a:buAutoNum type="arabicPeriod"/>
            </a:pPr>
            <a:r>
              <a:rPr lang="en-US" sz="1600" dirty="0"/>
              <a:t>Click ‘</a:t>
            </a:r>
            <a:r>
              <a:rPr lang="en-US" sz="1600" i="1" dirty="0">
                <a:solidFill>
                  <a:srgbClr val="00B0F0"/>
                </a:solidFill>
              </a:rPr>
              <a:t>OK</a:t>
            </a:r>
            <a:r>
              <a:rPr lang="en-US" sz="1600" dirty="0"/>
              <a:t>’ at the bottom and the new virtual python environment will be created.</a:t>
            </a:r>
            <a:endParaRPr lang="en-US" dirty="0"/>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44C2F24-0D14-9FE8-FA95-91DF5BA7C95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71624" y="1386371"/>
            <a:ext cx="3322404" cy="2260041"/>
          </a:xfrm>
          <a:prstGeom prst="rect">
            <a:avLst/>
          </a:prstGeom>
        </p:spPr>
      </p:pic>
      <p:pic>
        <p:nvPicPr>
          <p:cNvPr id="12" name="Picture 11" descr="A grey square with a black and white symbol&#10;&#10;Description automatically generated">
            <a:extLst>
              <a:ext uri="{FF2B5EF4-FFF2-40B4-BE49-F238E27FC236}">
                <a16:creationId xmlns:a16="http://schemas.microsoft.com/office/drawing/2014/main" id="{CFE3463F-70F0-5997-00B9-A86139463C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2162" y="4506268"/>
            <a:ext cx="387973" cy="334459"/>
          </a:xfrm>
          <a:prstGeom prst="rect">
            <a:avLst/>
          </a:prstGeom>
        </p:spPr>
      </p:pic>
      <p:sp>
        <p:nvSpPr>
          <p:cNvPr id="13" name="Arrow: Right 12">
            <a:extLst>
              <a:ext uri="{FF2B5EF4-FFF2-40B4-BE49-F238E27FC236}">
                <a16:creationId xmlns:a16="http://schemas.microsoft.com/office/drawing/2014/main" id="{F78B83FB-AFBF-E73D-A3DD-3F9A0006F2DE}"/>
              </a:ext>
            </a:extLst>
          </p:cNvPr>
          <p:cNvSpPr/>
          <p:nvPr/>
        </p:nvSpPr>
        <p:spPr>
          <a:xfrm>
            <a:off x="8301634" y="327486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4B7C30E-F3C7-3335-772D-8B5A8627C693}"/>
              </a:ext>
            </a:extLst>
          </p:cNvPr>
          <p:cNvSpPr/>
          <p:nvPr/>
        </p:nvSpPr>
        <p:spPr>
          <a:xfrm>
            <a:off x="7171003" y="14568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creenshot of a computer&#10;&#10;Description automatically generated">
            <a:extLst>
              <a:ext uri="{FF2B5EF4-FFF2-40B4-BE49-F238E27FC236}">
                <a16:creationId xmlns:a16="http://schemas.microsoft.com/office/drawing/2014/main" id="{A1139215-A331-B0FE-0246-B37EC0019CF7}"/>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768992" y="4433419"/>
            <a:ext cx="1619250" cy="717336"/>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8110622-0190-B6C8-36D5-E22066A48CB8}"/>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8629212" y="3901888"/>
            <a:ext cx="2456133" cy="2260041"/>
          </a:xfrm>
          <a:prstGeom prst="rect">
            <a:avLst/>
          </a:prstGeom>
        </p:spPr>
      </p:pic>
      <p:sp>
        <p:nvSpPr>
          <p:cNvPr id="19" name="Arrow: Left 18">
            <a:extLst>
              <a:ext uri="{FF2B5EF4-FFF2-40B4-BE49-F238E27FC236}">
                <a16:creationId xmlns:a16="http://schemas.microsoft.com/office/drawing/2014/main" id="{658E4F4A-4909-A3F3-5094-D12A0F77320E}"/>
              </a:ext>
            </a:extLst>
          </p:cNvPr>
          <p:cNvSpPr/>
          <p:nvPr/>
        </p:nvSpPr>
        <p:spPr>
          <a:xfrm>
            <a:off x="8306842" y="48725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7741113" y="14357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046919" y="32452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8867528" y="48577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7700805" y="4438607"/>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17EEA190-340D-F613-6C5B-75AACFA1152A}"/>
              </a:ext>
            </a:extLst>
          </p:cNvPr>
          <p:cNvSpPr/>
          <p:nvPr/>
        </p:nvSpPr>
        <p:spPr>
          <a:xfrm>
            <a:off x="9980767" y="597527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7443142" y="44031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9" name="Flowchart: Connector 28">
            <a:extLst>
              <a:ext uri="{FF2B5EF4-FFF2-40B4-BE49-F238E27FC236}">
                <a16:creationId xmlns:a16="http://schemas.microsoft.com/office/drawing/2014/main" id="{4855C99E-F7E7-F447-E5B5-C4B489BB7984}"/>
              </a:ext>
            </a:extLst>
          </p:cNvPr>
          <p:cNvSpPr/>
          <p:nvPr/>
        </p:nvSpPr>
        <p:spPr>
          <a:xfrm>
            <a:off x="9752459" y="59577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324853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4108625"/>
          </a:xfrm>
          <a:prstGeom prst="rect">
            <a:avLst/>
          </a:prstGeom>
          <a:noFill/>
        </p:spPr>
        <p:txBody>
          <a:bodyPr wrap="square" lIns="91440" tIns="45720" rIns="91440" bIns="45720" rtlCol="0" anchor="t">
            <a:spAutoFit/>
          </a:bodyPr>
          <a:lstStyle/>
          <a:p>
            <a:pPr>
              <a:lnSpc>
                <a:spcPts val="4000"/>
              </a:lnSpc>
            </a:pPr>
            <a:r>
              <a:rPr lang="en-US" i="1" dirty="0">
                <a:solidFill>
                  <a:schemeClr val="tx1"/>
                </a:solidFill>
              </a:rPr>
              <a:t>Set the new virtual environment as the default interpreter in the </a:t>
            </a:r>
            <a:r>
              <a:rPr lang="en-US" i="1" dirty="0" err="1">
                <a:solidFill>
                  <a:schemeClr val="tx1"/>
                </a:solidFill>
              </a:rPr>
              <a:t>Thonny</a:t>
            </a:r>
            <a:r>
              <a:rPr lang="en-US" i="1" dirty="0">
                <a:solidFill>
                  <a:schemeClr val="tx1"/>
                </a:solidFill>
              </a:rPr>
              <a:t> IDE application:</a:t>
            </a:r>
          </a:p>
          <a:p>
            <a:pPr marL="342900" indent="-342900">
              <a:lnSpc>
                <a:spcPts val="4000"/>
              </a:lnSpc>
              <a:buFont typeface="+mj-lt"/>
              <a:buAutoNum type="arabicPeriod"/>
            </a:pPr>
            <a:r>
              <a:rPr lang="en-US" dirty="0">
                <a:solidFill>
                  <a:schemeClr val="tx1"/>
                </a:solidFill>
                <a:latin typeface="+mn-lt"/>
              </a:rPr>
              <a:t>Open the </a:t>
            </a:r>
            <a:r>
              <a:rPr lang="en-US" sz="1400" b="0" i="1" dirty="0">
                <a:solidFill>
                  <a:srgbClr val="00B0F0"/>
                </a:solidFill>
                <a:effectLst/>
                <a:latin typeface="+mn-lt"/>
              </a:rPr>
              <a:t>Tools -&gt; Options </a:t>
            </a:r>
            <a:r>
              <a:rPr lang="en-US" sz="1400" b="0" dirty="0">
                <a:solidFill>
                  <a:schemeClr val="tx1"/>
                </a:solidFill>
                <a:effectLst/>
                <a:latin typeface="+mn-lt"/>
              </a:rPr>
              <a:t>menu and select the </a:t>
            </a:r>
            <a:r>
              <a:rPr lang="en-US" sz="1400" b="0" i="1" dirty="0">
                <a:solidFill>
                  <a:srgbClr val="00B0F0"/>
                </a:solidFill>
                <a:effectLst/>
                <a:latin typeface="+mn-lt"/>
              </a:rPr>
              <a:t>Interpreter</a:t>
            </a:r>
            <a:r>
              <a:rPr lang="en-US" sz="1400" b="0" i="1" dirty="0">
                <a:solidFill>
                  <a:schemeClr val="tx1"/>
                </a:solidFill>
                <a:effectLst/>
                <a:latin typeface="+mn-lt"/>
              </a:rPr>
              <a:t> </a:t>
            </a:r>
            <a:r>
              <a:rPr lang="en-US" dirty="0">
                <a:solidFill>
                  <a:schemeClr val="tx1"/>
                </a:solidFill>
                <a:latin typeface="+mn-lt"/>
              </a:rPr>
              <a:t>tab</a:t>
            </a:r>
            <a:endParaRPr lang="en-US" sz="1400" b="0" i="0" dirty="0">
              <a:solidFill>
                <a:schemeClr val="tx1"/>
              </a:solidFill>
              <a:effectLst/>
              <a:latin typeface="+mn-lt"/>
            </a:endParaRPr>
          </a:p>
          <a:p>
            <a:pPr marL="342900" indent="-342900">
              <a:lnSpc>
                <a:spcPts val="4000"/>
              </a:lnSpc>
              <a:buFont typeface="+mj-lt"/>
              <a:buAutoNum type="arabicPeriod"/>
            </a:pPr>
            <a:r>
              <a:rPr lang="en-US" dirty="0">
                <a:solidFill>
                  <a:schemeClr val="tx1"/>
                </a:solidFill>
                <a:latin typeface="+mn-lt"/>
              </a:rPr>
              <a:t>Select the </a:t>
            </a:r>
            <a:r>
              <a:rPr lang="en-US" dirty="0">
                <a:solidFill>
                  <a:schemeClr val="tx1"/>
                </a:solidFill>
                <a:latin typeface="Courier New" panose="02070309020205020404" pitchFamily="49" charset="0"/>
                <a:cs typeface="Courier New" panose="02070309020205020404" pitchFamily="49" charset="0"/>
              </a:rPr>
              <a:t>python version 3.9 </a:t>
            </a:r>
            <a:r>
              <a:rPr lang="en-US" dirty="0">
                <a:solidFill>
                  <a:schemeClr val="tx1"/>
                </a:solidFill>
                <a:latin typeface="+mn-lt"/>
              </a:rPr>
              <a:t>executable file from the new virtual environment that you created (</a:t>
            </a:r>
            <a:r>
              <a:rPr lang="en-US" sz="900" dirty="0">
                <a:solidFill>
                  <a:schemeClr val="tx1"/>
                </a:solidFill>
                <a:latin typeface="Courier New" panose="02070309020205020404" pitchFamily="49" charset="0"/>
                <a:cs typeface="Courier New" panose="02070309020205020404" pitchFamily="49" charset="0"/>
              </a:rPr>
              <a:t>/home/pi/</a:t>
            </a:r>
            <a:r>
              <a:rPr lang="en-US" sz="900" dirty="0" err="1">
                <a:solidFill>
                  <a:schemeClr val="tx1"/>
                </a:solidFill>
                <a:latin typeface="Courier New" panose="02070309020205020404" pitchFamily="49" charset="0"/>
                <a:cs typeface="Courier New" panose="02070309020205020404" pitchFamily="49" charset="0"/>
              </a:rPr>
              <a:t>iot</a:t>
            </a:r>
            <a:r>
              <a:rPr lang="en-US" sz="900" dirty="0">
                <a:solidFill>
                  <a:schemeClr val="tx1"/>
                </a:solidFill>
                <a:latin typeface="Courier New" panose="02070309020205020404" pitchFamily="49" charset="0"/>
                <a:cs typeface="Courier New" panose="02070309020205020404" pitchFamily="49" charset="0"/>
              </a:rPr>
              <a:t>-cloud-workshop/</a:t>
            </a:r>
            <a:r>
              <a:rPr lang="en-US" sz="900" dirty="0" err="1">
                <a:solidFill>
                  <a:schemeClr val="tx1"/>
                </a:solidFill>
                <a:latin typeface="Courier New" panose="02070309020205020404" pitchFamily="49" charset="0"/>
                <a:cs typeface="Courier New" panose="02070309020205020404" pitchFamily="49" charset="0"/>
              </a:rPr>
              <a:t>iot_python</a:t>
            </a:r>
            <a:r>
              <a:rPr lang="en-US" sz="900" dirty="0">
                <a:solidFill>
                  <a:schemeClr val="tx1"/>
                </a:solidFill>
                <a:latin typeface="Courier New" panose="02070309020205020404" pitchFamily="49" charset="0"/>
                <a:cs typeface="Courier New" panose="02070309020205020404" pitchFamily="49" charset="0"/>
              </a:rPr>
              <a:t>/bin/python3.9</a:t>
            </a:r>
            <a:r>
              <a:rPr lang="en-US" dirty="0">
                <a:solidFill>
                  <a:schemeClr val="tx1"/>
                </a:solidFill>
                <a:latin typeface="+mn-lt"/>
              </a:rPr>
              <a:t>)</a:t>
            </a:r>
          </a:p>
          <a:p>
            <a:pPr marL="342900" indent="-342900">
              <a:lnSpc>
                <a:spcPts val="4000"/>
              </a:lnSpc>
              <a:buFont typeface="+mj-lt"/>
              <a:buAutoNum type="arabicPeriod"/>
            </a:pPr>
            <a:r>
              <a:rPr lang="en-US" dirty="0">
                <a:solidFill>
                  <a:schemeClr val="tx1"/>
                </a:solidFill>
                <a:latin typeface="+mn-lt"/>
              </a:rPr>
              <a:t>Click </a:t>
            </a:r>
            <a:r>
              <a:rPr lang="en-US" i="1" dirty="0">
                <a:solidFill>
                  <a:srgbClr val="00B0F0"/>
                </a:solidFill>
                <a:latin typeface="+mn-lt"/>
              </a:rPr>
              <a:t>OK</a:t>
            </a:r>
            <a:r>
              <a:rPr lang="en-US" dirty="0">
                <a:solidFill>
                  <a:schemeClr val="tx1"/>
                </a:solidFill>
                <a:latin typeface="+mn-lt"/>
              </a:rPr>
              <a:t> to save</a:t>
            </a:r>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A4E3668-5C49-3657-8FE7-1F2926B448FB}"/>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62219" y="1631609"/>
            <a:ext cx="4466865" cy="3574462"/>
          </a:xfrm>
          <a:prstGeom prst="rect">
            <a:avLst/>
          </a:prstGeom>
        </p:spPr>
      </p:pic>
      <p:sp>
        <p:nvSpPr>
          <p:cNvPr id="14" name="Arrow: Left 13">
            <a:extLst>
              <a:ext uri="{FF2B5EF4-FFF2-40B4-BE49-F238E27FC236}">
                <a16:creationId xmlns:a16="http://schemas.microsoft.com/office/drawing/2014/main" id="{D4B7C30E-F3C7-3335-772D-8B5A8627C693}"/>
              </a:ext>
            </a:extLst>
          </p:cNvPr>
          <p:cNvSpPr/>
          <p:nvPr/>
        </p:nvSpPr>
        <p:spPr>
          <a:xfrm>
            <a:off x="7744023" y="181509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658E4F4A-4909-A3F3-5094-D12A0F77320E}"/>
              </a:ext>
            </a:extLst>
          </p:cNvPr>
          <p:cNvSpPr/>
          <p:nvPr/>
        </p:nvSpPr>
        <p:spPr>
          <a:xfrm>
            <a:off x="8397222" y="22283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8305782" y="1795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975048" y="2212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10390342" y="30232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9752459" y="5045849"/>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9493035" y="50282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7" name="Arrow: Left 6">
            <a:extLst>
              <a:ext uri="{FF2B5EF4-FFF2-40B4-BE49-F238E27FC236}">
                <a16:creationId xmlns:a16="http://schemas.microsoft.com/office/drawing/2014/main" id="{BBC7590B-C91C-B875-461B-2480B35DC666}"/>
              </a:ext>
            </a:extLst>
          </p:cNvPr>
          <p:cNvSpPr/>
          <p:nvPr/>
        </p:nvSpPr>
        <p:spPr>
          <a:xfrm>
            <a:off x="9843899" y="30473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936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005A5300-6334-B5E4-9379-6D72DCF5B00C}"/>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1D2DB53A-2A6C-0C3E-4A32-22AFB218507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2B6D436-878C-5AD3-53AD-9E5151387BA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257A387F-4F14-B028-4C47-634F13A1809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6671537-A206-35C3-6395-AA2E87A47B4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AB3026C-CB8E-4DA4-6ED2-D28FF717134D}"/>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4C05C30E-E431-4E6A-E553-EAEDFA20CB7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3B08CC1E-BE9B-C1B0-A444-6C1F4F5D5F6D}"/>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3E8CE54-C792-B6DC-2A0A-FF1EEBEF2693}"/>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7B30F0C7-68BA-1811-A2FB-7C7D2FC9C57A}"/>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E8E81B9C-5AB9-AFF3-C13D-9F83902CF38B}"/>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E5FBEF90-05AB-7E14-EC1C-A7C2FDACF8BE}"/>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B9D2530C-7D1E-2460-37F0-35AC1DAB21F7}"/>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01FB2D15-76B6-4746-7C32-FFD75F1EC2D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C09D564-CE67-D1DC-09F5-925AA6DA9B4D}"/>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9550188-D0E7-1BFD-172B-0BA9454299D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31718D5-9AC5-AEBC-6B73-2834F4BCC18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A3D60A19-616B-5369-F03B-6B6DD0887F4D}"/>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BC42B1E9-C3EA-F937-46D4-FDBFAAB9EB18}"/>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AF30BDF9-5DD1-51FB-F7E6-92B5490D9C93}"/>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6BCFFB4A-EE8F-CA41-6B64-ED5A6997476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36A705E9-CAF2-C502-0FD6-D57917E3CEF3}"/>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57F69767-0949-2664-933A-77670BBEB4E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E3A84601-F4C5-17F6-BB13-CA7A06F139F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AEC9136-DA0D-7521-16BE-F7230FD3D64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70DB845-3087-1A89-FBAB-0D4A06DBF21D}"/>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BD3C8BFC-0D27-1215-C33F-42CC333F87CE}"/>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2D1043B-8C86-AD2A-3A56-47246A5392C7}"/>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4E05F01F-E19A-C679-09F6-D197D2D88071}"/>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55E70A5E-D6D2-B686-9F94-3CC4B3E31B0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F693E61B-74AE-EBD0-6844-81F3ECC73B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D0F3BF72-F101-9279-7BD3-FC83326AA9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4DC24EBE-D01C-8A2D-25BC-E4A9B5E5E8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4B3AC39-44AA-02CC-A7E7-C0C5350DF9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468C1127-21F1-76D1-3975-EACA08340E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9F3D54ED-4E62-9003-66C4-80E064070D6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ADAC02A9-101C-D900-5F9E-DE52DBFA06F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32DDEEF7-F47D-72EB-2F41-0C202D3E572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03CF110E-4AC1-29AF-157F-B251D5EF82C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7E118952-BE4D-C5C7-1A46-2A3221ABE9D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E2ABD476-AE47-9EAD-0E29-CF2FC1C28F7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95B3D05B-FCF0-4C43-2135-2F604F72C85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2C615CC0-26B8-318E-5F88-FDDDD3958A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109A116-F924-9D78-F2EC-3C245E2D849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7CDF026-1027-0F4C-48B9-0DBDF3DD757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BC668C02-00BC-EC1E-9917-5DEBA2E416B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9DD02B25-D814-3823-A80C-9F8704C180D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EDA5A73F-0F30-7569-648D-AAE915A4E19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E2B84D24-6269-0387-C512-D767E749075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48435BC2-F7E4-7773-F4B8-C83674D00B1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27D3D-46CF-9DDB-4E73-A3D77663965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FC7CDA4-C34D-1218-4ADE-10E4166BC01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3E9BEB9-DF9D-3D64-68E6-93745DEDB95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9111768F-3ABE-F825-5A84-CD9089C5C74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1D9BDF3-4AB2-B292-DDB3-8D4675FCA4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896D1243-4C39-A01D-7ED6-1F99A049009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105439F3-1892-39FD-FA76-C5795FD3D1A4}"/>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DC7FBAC-A975-9B8D-DEC2-D010B4EBC2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A87C7135-5206-89F7-96BB-7126600077C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2D37414-EDDA-4116-C592-39E276E96D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3643CB7-6ECA-76FE-B35E-B5DEC6DD7814}"/>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AC0553A-E1D3-9247-2012-1673C549681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FC6C471D-21AE-7699-31DF-FAC1243FB5E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BADAD8C1-3F5D-6E64-9061-F2E340A4D3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B4E1C8A-4DE1-EC7E-5E30-B9D7984C647D}"/>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1BC5D22-EFFF-58EA-E3D8-6FEC75A8EDF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CD8E06E0-8654-A5B2-3E7E-985A96FD46B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B62046ED-1B38-ADE7-E023-3E0FE7691C2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CAE41CBB-1D62-4C5C-5487-4F103BABC65A}"/>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4F9D4A99-3CC3-0373-D204-B08EF788E30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D2AFE5-E8AC-9DF2-6EE3-629A537DADC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F507CBAB-046B-AA91-1C48-00776140209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7968D28A-377E-F3FF-792B-4CBA72CD184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F55FABB9-290C-034B-DC18-4983CADD7A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5571AAD-E1BB-1EB3-2830-28272402E3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2F0F09A-900B-19C9-A2A9-8285A31A2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C0F7F50-9592-7255-145D-1CFD3C8326D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BB12470C-E272-75C9-4D03-C8FECB3BBC42}"/>
              </a:ext>
            </a:extLst>
          </p:cNvPr>
          <p:cNvSpPr txBox="1"/>
          <p:nvPr/>
        </p:nvSpPr>
        <p:spPr>
          <a:xfrm>
            <a:off x="1110661" y="1270607"/>
            <a:ext cx="4524774" cy="4641463"/>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Open the </a:t>
            </a:r>
            <a:r>
              <a:rPr lang="en-US" sz="1600" i="1" dirty="0">
                <a:solidFill>
                  <a:srgbClr val="00B0F0"/>
                </a:solidFill>
                <a:latin typeface="+mn-lt"/>
                <a:cs typeface="Courier New" panose="02070309020205020404" pitchFamily="49" charset="0"/>
              </a:rPr>
              <a:t>Tools -&gt; Manage Packages </a:t>
            </a:r>
            <a:r>
              <a:rPr lang="en-US" sz="1600" dirty="0"/>
              <a:t>menu</a:t>
            </a:r>
          </a:p>
          <a:p>
            <a:pPr marL="342900" indent="-342900">
              <a:lnSpc>
                <a:spcPts val="4000"/>
              </a:lnSpc>
              <a:buFont typeface="+mj-lt"/>
              <a:buAutoNum type="arabicPeriod"/>
            </a:pPr>
            <a:r>
              <a:rPr lang="en-US" sz="1600" dirty="0"/>
              <a:t>Type </a:t>
            </a:r>
            <a:r>
              <a:rPr lang="en-US" sz="1600" dirty="0" err="1">
                <a:latin typeface="Courier New" panose="02070309020205020404" pitchFamily="49" charset="0"/>
                <a:cs typeface="Courier New" panose="02070309020205020404" pitchFamily="49" charset="0"/>
              </a:rPr>
              <a:t>RPi.GPIO</a:t>
            </a:r>
            <a:r>
              <a:rPr lang="en-US" sz="1600" dirty="0">
                <a:latin typeface="Courier New" panose="02070309020205020404" pitchFamily="49" charset="0"/>
                <a:cs typeface="Courier New" panose="02070309020205020404" pitchFamily="49" charset="0"/>
              </a:rPr>
              <a:t> </a:t>
            </a:r>
            <a:r>
              <a:rPr lang="en-US" sz="1600" dirty="0"/>
              <a:t>(note lowercase ‘</a:t>
            </a:r>
            <a:r>
              <a:rPr lang="en-US" sz="1600" dirty="0" err="1"/>
              <a:t>i</a:t>
            </a:r>
            <a:r>
              <a:rPr lang="en-US" sz="1600" dirty="0"/>
              <a:t>’) in the </a:t>
            </a:r>
            <a:r>
              <a:rPr lang="en-US" sz="1600" i="1" dirty="0">
                <a:solidFill>
                  <a:srgbClr val="00B0F0"/>
                </a:solidFill>
              </a:rPr>
              <a:t>Search on PyPIW1therm</a:t>
            </a:r>
            <a:r>
              <a:rPr lang="en-US" sz="1600" dirty="0"/>
              <a:t> box and then click the module when it appears and then click the </a:t>
            </a:r>
            <a:r>
              <a:rPr lang="en-US" sz="1600" i="1" dirty="0">
                <a:solidFill>
                  <a:srgbClr val="00B0F0"/>
                </a:solidFill>
              </a:rPr>
              <a:t>Install</a:t>
            </a:r>
            <a:r>
              <a:rPr lang="en-US" sz="1600" dirty="0"/>
              <a:t> button in lower left</a:t>
            </a:r>
            <a:endParaRPr lang="en-US" i="1" dirty="0">
              <a:solidFill>
                <a:srgbClr val="FF0000"/>
              </a:solidFill>
            </a:endParaRPr>
          </a:p>
          <a:p>
            <a:pPr marL="342900" indent="-342900">
              <a:lnSpc>
                <a:spcPts val="4000"/>
              </a:lnSpc>
              <a:buFont typeface="+mj-lt"/>
              <a:buAutoNum type="arabicPeriod"/>
            </a:pPr>
            <a:r>
              <a:rPr lang="en-US" sz="1600" dirty="0"/>
              <a:t>Repeat the same process described above for the </a:t>
            </a:r>
            <a:r>
              <a:rPr lang="en-US" sz="1600" dirty="0">
                <a:latin typeface="Courier New" panose="02070309020205020404" pitchFamily="49" charset="0"/>
                <a:cs typeface="Courier New" panose="02070309020205020404" pitchFamily="49" charset="0"/>
              </a:rPr>
              <a:t>W1thermsensor</a:t>
            </a:r>
            <a:r>
              <a:rPr lang="en-US" sz="1600" dirty="0"/>
              <a:t> module and also the </a:t>
            </a:r>
            <a:r>
              <a:rPr lang="en-US" sz="1600" dirty="0">
                <a:latin typeface="Courier New" panose="02070309020205020404" pitchFamily="49" charset="0"/>
                <a:cs typeface="Courier New" panose="02070309020205020404" pitchFamily="49" charset="0"/>
              </a:rPr>
              <a:t>azure-</a:t>
            </a:r>
            <a:r>
              <a:rPr lang="en-US" sz="1600" dirty="0" err="1">
                <a:latin typeface="Courier New" panose="02070309020205020404" pitchFamily="49" charset="0"/>
                <a:cs typeface="Courier New" panose="02070309020205020404" pitchFamily="49" charset="0"/>
              </a:rPr>
              <a:t>iot</a:t>
            </a:r>
            <a:r>
              <a:rPr lang="en-US" sz="1600" dirty="0">
                <a:latin typeface="Courier New" panose="02070309020205020404" pitchFamily="49" charset="0"/>
                <a:cs typeface="Courier New" panose="02070309020205020404" pitchFamily="49" charset="0"/>
              </a:rPr>
              <a:t>-device </a:t>
            </a:r>
            <a:r>
              <a:rPr lang="en-US" sz="1600" dirty="0"/>
              <a:t>and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asyncio</a:t>
            </a:r>
            <a:r>
              <a:rPr lang="en-US" sz="1600" dirty="0"/>
              <a:t> modules</a:t>
            </a:r>
          </a:p>
        </p:txBody>
      </p:sp>
      <p:pic>
        <p:nvPicPr>
          <p:cNvPr id="5" name="Picture 4">
            <a:extLst>
              <a:ext uri="{FF2B5EF4-FFF2-40B4-BE49-F238E27FC236}">
                <a16:creationId xmlns:a16="http://schemas.microsoft.com/office/drawing/2014/main" id="{0EDA46D3-8B46-FE80-AFFD-C4C5A2E5043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46F505-BC6A-C126-B666-2E6EB64FFEA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02853" y="1367157"/>
            <a:ext cx="4161856" cy="28179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EFD15B0-0642-C145-B9F9-969F2F3D9867}"/>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440390" y="2216424"/>
            <a:ext cx="3591393" cy="24290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2FC4CF3-E089-41C9-BDDE-FE94C4C67F53}"/>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951413" y="3492757"/>
            <a:ext cx="3199142" cy="2294834"/>
          </a:xfrm>
          <a:prstGeom prst="rect">
            <a:avLst/>
          </a:prstGeom>
        </p:spPr>
      </p:pic>
      <p:sp>
        <p:nvSpPr>
          <p:cNvPr id="13" name="Arrow: Left 12">
            <a:extLst>
              <a:ext uri="{FF2B5EF4-FFF2-40B4-BE49-F238E27FC236}">
                <a16:creationId xmlns:a16="http://schemas.microsoft.com/office/drawing/2014/main" id="{E9B5B0B3-FC17-0CDD-6A45-D3883D0A4DA3}"/>
              </a:ext>
            </a:extLst>
          </p:cNvPr>
          <p:cNvSpPr/>
          <p:nvPr/>
        </p:nvSpPr>
        <p:spPr>
          <a:xfrm>
            <a:off x="7951413" y="16160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473C00B9-39C4-4F1A-337B-83F9472A2F9A}"/>
              </a:ext>
            </a:extLst>
          </p:cNvPr>
          <p:cNvSpPr/>
          <p:nvPr/>
        </p:nvSpPr>
        <p:spPr>
          <a:xfrm>
            <a:off x="8118741" y="2706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C4A4C0E-5102-63B2-BCEC-0AE4D3DFFF74}"/>
              </a:ext>
            </a:extLst>
          </p:cNvPr>
          <p:cNvSpPr/>
          <p:nvPr/>
        </p:nvSpPr>
        <p:spPr>
          <a:xfrm>
            <a:off x="9542021" y="56784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D6CDCB78-8EA6-59A3-D1F7-3499292818D8}"/>
              </a:ext>
            </a:extLst>
          </p:cNvPr>
          <p:cNvSpPr/>
          <p:nvPr/>
        </p:nvSpPr>
        <p:spPr>
          <a:xfrm>
            <a:off x="8518338" y="1576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0" name="Flowchart: Connector 19">
            <a:extLst>
              <a:ext uri="{FF2B5EF4-FFF2-40B4-BE49-F238E27FC236}">
                <a16:creationId xmlns:a16="http://schemas.microsoft.com/office/drawing/2014/main" id="{8100C8CF-A09B-6536-DDC1-9B354F02B1BE}"/>
              </a:ext>
            </a:extLst>
          </p:cNvPr>
          <p:cNvSpPr/>
          <p:nvPr/>
        </p:nvSpPr>
        <p:spPr>
          <a:xfrm>
            <a:off x="8656363" y="2682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1" name="Flowchart: Connector 20">
            <a:extLst>
              <a:ext uri="{FF2B5EF4-FFF2-40B4-BE49-F238E27FC236}">
                <a16:creationId xmlns:a16="http://schemas.microsoft.com/office/drawing/2014/main" id="{58A9F212-A2AD-4DEE-8A27-4753A84E01F5}"/>
              </a:ext>
            </a:extLst>
          </p:cNvPr>
          <p:cNvSpPr/>
          <p:nvPr/>
        </p:nvSpPr>
        <p:spPr>
          <a:xfrm>
            <a:off x="10112131" y="56544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9961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606F839C-FC8C-36E5-B93D-60D19C02DCB9}"/>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1EB4D87-2027-CED3-677B-2CDB1354BB42}"/>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6288A3-C333-BC42-2E78-AE7CD9FCFE1A}"/>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998D6AC1-1E73-2222-B67A-0E35A444353B}"/>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CD64183-83B9-0544-1355-BDC792D8763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36522BAA-BB80-9586-C309-B838C0F68D4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3AED692F-C0C8-1854-998F-9CB4431A690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F571DA5-1174-B709-3F6D-A9ADE001FD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70E2BD8B-1B0A-DC9E-F714-E35B95E116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8DE6E104-B3EF-4C22-37AC-E60EB4E0DD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63F5E3C-FCFC-9D8B-504C-28FF844A59B0}"/>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4C996FD-46E6-19E5-F838-7BF0772635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96744BDA-8111-73B0-FC50-BE47B57AEDD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42261EBD-78B3-C141-DA45-3FCB12B492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F03BC544-68E8-2B9C-392E-1203D8BC4C93}"/>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27321176-F6F7-5A08-CD3A-65E4A1BC92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A5A8DB7-CF52-5465-9B3C-5B1E22B7564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50CD25E-AC30-E319-FBA5-6E1A2CE64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CF673C96-7417-33B2-258B-0879E514F8C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FD5A9B4F-3246-7DB2-9CCF-CD546AC3D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20EB3E0-3FB2-C131-D5E9-8CC07A1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1247174-C4C1-6997-4EB0-339F55DC0C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4677A3D-4687-55FA-FC38-544B0B3F0C5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817C04C-E441-4C18-6002-3EC022E3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AB7EF752-2762-6DDA-88AB-6151794B45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C1F0EE06-ECDB-FB95-64B1-3277CFA670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D0E667E7-3054-BE0A-3196-FD5CD46B1B2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A5B106C-72DE-9729-2CE7-FD890175D4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D5E52D60-17C4-E762-851D-B03F51CBED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064BB6D5-E56F-52A2-C90F-414A674598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E60E4C6-7061-81A2-6984-BB6102C2FD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7B99875F-F727-7F4E-D3B5-19EC1EFA1E2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32221B85-29F8-757A-E54A-B9254CD70E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7FE8D12-0469-5FF3-B492-D03AD73B08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1B25BEB7-A5D7-CF19-873E-224A1E407AE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2742524-4621-434A-FC25-43D5121F49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ABE938A-0C4D-3A6C-39E5-489D127B53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141C252-CD3C-0495-C0EB-ADCBD1973B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3B6EFF7-0AA6-1CCF-991D-511DC00DD8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A4B622AE-BDF4-7B70-ED89-16F02A6A80B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0ACB9BB7-8C4E-3FF3-2886-96F9F5C9B9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86A925E-4104-BCDE-CA33-A33D04CAAA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E51C4A4-43FE-DC51-4B82-584DA653B50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741C053-C461-A219-DFD5-36574E05D2F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56B6284-BEAD-15E4-35A3-3C34860871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CCCC61F8-5621-B248-CDFA-BAB70A5D20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9669113-B1F6-71A1-E4A2-2BE277A0008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D91588B1-B81E-7004-D7A5-299B3F0EF7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DFBF7C5-E1A5-FF07-3B4A-A1B447BF2F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7FDE350-D3FE-3672-4E68-D46DB1CAF09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6C3DDB4-C687-74DE-A30D-5C3E66CDE1D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7BD1AE6E-7A9D-31A5-74D5-F3B30D4648F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7BB65D6-B292-D48A-29C0-EAC2E52747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DB3B7C4E-36D6-2BB6-BFB8-8377E77C19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3364288-53F4-7406-AEDE-5360A070A8D3}"/>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94A2BA-FC69-A872-6CE6-1D248918C6E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281D9CE5-5FA6-81E2-3054-8B85507986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9828D94-CD72-9024-BDFF-E954E444FD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1A147A-93AB-616B-D68F-BCBC7E2068A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708377C-1ED9-C6D3-B6DA-786D5FC97990}"/>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EBDA4D7-432E-2EB3-84F0-25715A99F056}"/>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C319574-DFF4-7C6C-9D8B-7463EA4F538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86BC71B8-484E-1BFB-0874-6E2F761FFBE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937AC3C3-4A0A-B671-1E6F-AF8E624BAC24}"/>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04895A30-EE60-8CCF-4806-7AD5AA4AAFA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75F1BEC-52FA-FE50-8A6D-33B99CCCE5F6}"/>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12C8CF7-26C7-E979-A34C-D81130F6E495}"/>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F9E9990-7D2A-4926-DE37-605568FDBDB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0B758720-A2BD-A829-5E54-3C451C1F515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572FE8C2-8EBC-5085-F605-B28C63A448D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ACDA4C93-3CA0-6EB6-3229-CE6B75B3841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F2DE7011-7778-674D-56AE-560CB754533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19F8E539-87D5-F937-C6CF-E630F7CE3FA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40988C41-8789-60F9-0FD6-7B50222F2DA2}"/>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211E815E-4E76-7050-B7B3-C931BD28215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BC208C31-9B44-91F4-7F40-0C7CCB05CF6C}"/>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0C1C560-E0CE-FDDF-D14A-AAA57ED22605}"/>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598B86C-6B41-B8E4-353B-0DBD0C7ACBD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BDD8F12-839E-61CF-6294-2B04824248E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C4BC19C6-9D0A-67C6-EC28-91CEAF1E4B90}"/>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B73231A-EF72-8E20-3DE7-86A79B5600C7}"/>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AFB377D4-A566-CABA-EF85-302FA8CE70E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30A7ED9A-AB33-3D6A-C2E5-53BCFD4227B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C10D224B-BA20-0FE0-A944-9B5D753FA611}"/>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245D8A3D-E9E2-FE71-43A8-C4A4C9AD96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8127A0E-7FC2-1F8C-DFC1-BC01D9BCC8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045FAF72-0330-8668-9D44-7FAC402C00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188411-46F1-372A-E120-8C58194102DA}"/>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8B5EDFB2-9A35-60DB-75D7-519872BC27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8756B54-94B2-14CE-16E8-750FBF569F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9CE3A6B9-8713-0D44-86B3-BF142C8E503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1B5BDDB6-56EA-5B47-71D8-64BE635B04D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225F2A4-EF8A-6190-272E-FAB1B5477A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81F60E34-087C-128A-DB4E-4694724316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7CE76DC-0DD9-A00C-AF44-F50BA5015DB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E4D584E-59CE-901A-B4F3-77ED17CF9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C6A0B33-4215-4904-38CD-DBA58F4C48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7BF7CE3-EE82-2784-AA22-4F235C682D9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E7BFB0F-BB92-EF73-8B16-B225D350D0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E5033517-E01B-5165-9906-635BEB4F240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5D1EA58-B6EC-5AF1-EC0C-3C0C9580C6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CFD2278-706E-FEF4-8F42-F5DF0B01066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409B0A-1193-21AC-EB2C-09D69CBD7ED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36CD83DB-F748-ED60-F595-E5B491A1838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C926A-74F4-A3B3-7B0C-AE4642B77F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9373B3BA-86F2-73FA-F134-47513C811F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885F840F-E9E9-2F78-AC27-9560B682B42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3CBFD678-0558-2FED-625E-4A8934F005B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833440D-6A7B-A9A4-9E24-2C94D3EA6C5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C1C7493F-7B58-6B94-575E-CBB1AA484C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93C9176-B232-5432-3157-B7BC9FAB86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723B376-17AA-EEB1-5081-34C9AD863762}"/>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F70D183F-0E86-C4D0-77DE-75E959DC99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657BB57-12C2-9B33-2D88-1B623B24641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0808CA-C7B3-5E21-4011-B236626847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478BE1B-C9B6-B141-FA1D-62DBEB4EB8D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57428D5-EFAF-92E6-3463-713890DD73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199C653-609E-8E7B-8FF5-6798D50FA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FFE0126-D23A-1070-8566-4FC8203845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4608467-8374-3951-274A-4A35C59629C1}"/>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B61F274A-EB26-95A5-58D2-58EC21B49DC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C68DAC99-E139-C847-2DAC-7CFA501A4F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E6A05FFF-B73E-F2EE-28CF-6078ACDD4F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1D00EC63-6E94-6B72-9D2E-10D8414943C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59EB6B9A-DC30-87F7-57F9-8D413CFB2D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32FC308B-16BF-0E09-E95E-24A7207AFA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E192EDC-6749-4528-E5C0-CBA207C32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FF5CE1B3-5DB1-75DB-76DE-11FFF9B218F6}"/>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80396EC-06E8-FF62-6AD8-6A1B3829C8C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63911E82-BC62-F4D6-B90C-BCADF360CA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77DC267-12EB-C363-D963-A846F83E30F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EBE2A3A-2431-FC87-3E8C-8E6BAE2B65A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B025E90-F875-2F92-F186-7B73B48314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58342A10-B7E5-DA87-8350-FC1E0D4585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C3B9E400-4C1A-EE6C-AA83-5D70AA4521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56E7CE2E-2A79-0D88-0F70-A1A04B20080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0ED09B0-E2FC-8AFD-CA39-3FF950C87020}"/>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1FCA4DBA-2135-84E8-940E-899FB5958C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128BAE6B-80BE-D051-E436-CB08BE1BE01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523625ED-A81A-9E0A-CF5B-E0F85B5B264E}"/>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C9370FD-4A51-646C-E9CB-9B011B325CB9}"/>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27ABB1C6-9AE3-7568-3A4A-91CD6B31B262}"/>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486C546B-5E7F-0EDA-9425-85FE0E2C7C08}"/>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C192D9C-A417-193E-3CE4-506449205F05}"/>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B36F6CF-0707-3EDF-8AEC-0D694627B5F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64ED085-C7D8-190A-2FE5-DD4E0AFB1D7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B3C0D219-5478-AE19-B19D-578C81064684}"/>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3864E543-E1DF-496E-CD1C-7B1D7E0306DF}"/>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E80B5C5B-8AE9-7F71-8C94-A900863D277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62F01C03-488C-51B2-C818-41A130B2061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C2D9EFB-C611-C5D9-2858-170C2075DF39}"/>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60E8F20-A9CE-EB1A-3823-E2CCD45FBD4F}"/>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5B022FEF-45D4-BE0B-EAE1-925F53C8F630}"/>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Git repo cloned, </a:t>
            </a:r>
            <a:r>
              <a:rPr lang="en-US" sz="2000" dirty="0" err="1"/>
              <a:t>Thonny</a:t>
            </a:r>
            <a:r>
              <a:rPr lang="en-US" sz="2000" dirty="0"/>
              <a:t> launched, Python virtual environment created, Python modules installed</a:t>
            </a:r>
          </a:p>
          <a:p>
            <a:pPr algn="ctr">
              <a:lnSpc>
                <a:spcPts val="4000"/>
              </a:lnSpc>
            </a:pPr>
            <a:endParaRPr lang="en-US" sz="2000" dirty="0">
              <a:solidFill>
                <a:srgbClr val="FF0000"/>
              </a:solidFill>
            </a:endParaRPr>
          </a:p>
          <a:p>
            <a:pPr algn="ctr">
              <a:lnSpc>
                <a:spcPts val="4000"/>
              </a:lnSpc>
            </a:pPr>
            <a:r>
              <a:rPr lang="en-US" sz="2000" dirty="0">
                <a:solidFill>
                  <a:srgbClr val="FF0000"/>
                </a:solidFill>
              </a:rPr>
              <a:t>Check &amp; Compare with Instructor’s Screen View</a:t>
            </a:r>
          </a:p>
        </p:txBody>
      </p:sp>
      <p:pic>
        <p:nvPicPr>
          <p:cNvPr id="965" name="Picture 964">
            <a:extLst>
              <a:ext uri="{FF2B5EF4-FFF2-40B4-BE49-F238E27FC236}">
                <a16:creationId xmlns:a16="http://schemas.microsoft.com/office/drawing/2014/main" id="{88BE8D81-F5A5-0824-5385-0F872B63D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702641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7163535" y="835962"/>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AGENDA</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965" name="Google Shape;1047;p12">
            <a:extLst>
              <a:ext uri="{FF2B5EF4-FFF2-40B4-BE49-F238E27FC236}">
                <a16:creationId xmlns:a16="http://schemas.microsoft.com/office/drawing/2014/main" id="{C44EA3E9-008B-F8CB-AB04-553925ACD098}"/>
              </a:ext>
            </a:extLst>
          </p:cNvPr>
          <p:cNvSpPr txBox="1"/>
          <p:nvPr/>
        </p:nvSpPr>
        <p:spPr>
          <a:xfrm>
            <a:off x="2561329" y="847557"/>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00B0F0"/>
                </a:solidFill>
              </a:rPr>
              <a:t>IoT &amp; The Cloud</a:t>
            </a:r>
            <a:endParaRPr sz="2400" dirty="0">
              <a:solidFill>
                <a:srgbClr val="00B0F0"/>
              </a:solidFill>
            </a:endParaRPr>
          </a:p>
        </p:txBody>
      </p:sp>
      <p:sp>
        <p:nvSpPr>
          <p:cNvPr id="966" name="TextBox 965">
            <a:extLst>
              <a:ext uri="{FF2B5EF4-FFF2-40B4-BE49-F238E27FC236}">
                <a16:creationId xmlns:a16="http://schemas.microsoft.com/office/drawing/2014/main" id="{B2E86F59-F5FD-D77B-BB37-4CF9AF1D0BC0}"/>
              </a:ext>
            </a:extLst>
          </p:cNvPr>
          <p:cNvSpPr txBox="1"/>
          <p:nvPr/>
        </p:nvSpPr>
        <p:spPr>
          <a:xfrm>
            <a:off x="6882618" y="1414086"/>
            <a:ext cx="3630276" cy="4633320"/>
          </a:xfrm>
          <a:prstGeom prst="rect">
            <a:avLst/>
          </a:prstGeom>
          <a:noFill/>
        </p:spPr>
        <p:txBody>
          <a:bodyPr wrap="square" rtlCol="0">
            <a:spAutoFit/>
          </a:bodyPr>
          <a:lstStyle/>
          <a:p>
            <a:pPr>
              <a:lnSpc>
                <a:spcPts val="4000"/>
              </a:lnSpc>
            </a:pPr>
            <a:r>
              <a:rPr lang="en-US" sz="1800" dirty="0"/>
              <a:t>Welcome &amp; Intros</a:t>
            </a:r>
          </a:p>
          <a:p>
            <a:pPr>
              <a:lnSpc>
                <a:spcPts val="4000"/>
              </a:lnSpc>
            </a:pPr>
            <a:r>
              <a:rPr lang="en-US" sz="1800" dirty="0"/>
              <a:t>Goals for the Day</a:t>
            </a:r>
          </a:p>
          <a:p>
            <a:pPr>
              <a:lnSpc>
                <a:spcPts val="4000"/>
              </a:lnSpc>
            </a:pPr>
            <a:r>
              <a:rPr lang="en-US" sz="1800" dirty="0"/>
              <a:t>IoT Overview</a:t>
            </a:r>
          </a:p>
          <a:p>
            <a:pPr>
              <a:lnSpc>
                <a:spcPts val="4000"/>
              </a:lnSpc>
            </a:pPr>
            <a:r>
              <a:rPr lang="en-US" sz="1800" dirty="0"/>
              <a:t>Raspberry Pi Hardware Setup</a:t>
            </a:r>
          </a:p>
          <a:p>
            <a:pPr>
              <a:lnSpc>
                <a:spcPts val="4000"/>
              </a:lnSpc>
            </a:pPr>
            <a:r>
              <a:rPr lang="en-US" sz="1800" dirty="0"/>
              <a:t>Microsoft Azure</a:t>
            </a:r>
          </a:p>
          <a:p>
            <a:pPr>
              <a:lnSpc>
                <a:spcPts val="4000"/>
              </a:lnSpc>
            </a:pPr>
            <a:r>
              <a:rPr lang="en-US" sz="1800" dirty="0"/>
              <a:t>Ingesting Telemetry Data</a:t>
            </a:r>
          </a:p>
          <a:p>
            <a:pPr>
              <a:lnSpc>
                <a:spcPts val="4000"/>
              </a:lnSpc>
            </a:pPr>
            <a:r>
              <a:rPr lang="en-US" sz="1800" dirty="0"/>
              <a:t>Storing the Data</a:t>
            </a:r>
          </a:p>
          <a:p>
            <a:pPr>
              <a:lnSpc>
                <a:spcPts val="4000"/>
              </a:lnSpc>
            </a:pPr>
            <a:r>
              <a:rPr lang="en-US" sz="1800" dirty="0"/>
              <a:t>Alerting on the Data</a:t>
            </a:r>
          </a:p>
          <a:p>
            <a:pPr>
              <a:lnSpc>
                <a:spcPts val="4000"/>
              </a:lnSpc>
            </a:pPr>
            <a:r>
              <a:rPr lang="en-US" sz="1800" dirty="0"/>
              <a:t>Futures</a:t>
            </a:r>
          </a:p>
        </p:txBody>
      </p:sp>
      <p:sp>
        <p:nvSpPr>
          <p:cNvPr id="969" name="TextBox 968">
            <a:extLst>
              <a:ext uri="{FF2B5EF4-FFF2-40B4-BE49-F238E27FC236}">
                <a16:creationId xmlns:a16="http://schemas.microsoft.com/office/drawing/2014/main" id="{20D2B308-B528-C533-9CB0-7219ECF6B2A3}"/>
              </a:ext>
            </a:extLst>
          </p:cNvPr>
          <p:cNvSpPr txBox="1"/>
          <p:nvPr/>
        </p:nvSpPr>
        <p:spPr>
          <a:xfrm>
            <a:off x="2251419" y="4359393"/>
            <a:ext cx="3271681" cy="984885"/>
          </a:xfrm>
          <a:prstGeom prst="rect">
            <a:avLst/>
          </a:prstGeom>
          <a:noFill/>
        </p:spPr>
        <p:txBody>
          <a:bodyPr wrap="square">
            <a:spAutoFit/>
          </a:bodyPr>
          <a:lstStyle/>
          <a:p>
            <a:pPr marL="0" marR="0" lvl="0" indent="0" algn="ctr" rtl="0">
              <a:spcBef>
                <a:spcPts val="0"/>
              </a:spcBef>
              <a:spcAft>
                <a:spcPts val="0"/>
              </a:spcAft>
              <a:buNone/>
            </a:pPr>
            <a:r>
              <a:rPr lang="en-US" sz="1600" b="1" dirty="0">
                <a:solidFill>
                  <a:schemeClr val="accent6">
                    <a:lumMod val="75000"/>
                  </a:schemeClr>
                </a:solidFill>
              </a:rPr>
              <a:t>DOWNLOAD THE SLIDES HERE TO FOLLOW ALONG:</a:t>
            </a:r>
          </a:p>
          <a:p>
            <a:pPr marL="0" marR="0" lvl="0" indent="0" algn="ctr" rtl="0">
              <a:spcBef>
                <a:spcPts val="0"/>
              </a:spcBef>
              <a:spcAft>
                <a:spcPts val="0"/>
              </a:spcAft>
              <a:buNone/>
            </a:pPr>
            <a:endParaRPr lang="en-US" sz="800" dirty="0">
              <a:solidFill>
                <a:schemeClr val="accent6">
                  <a:lumMod val="75000"/>
                </a:schemeClr>
              </a:solidFill>
            </a:endParaRPr>
          </a:p>
          <a:p>
            <a:pPr marL="0" marR="0" lvl="0" indent="0" algn="ctr" rtl="0">
              <a:spcBef>
                <a:spcPts val="0"/>
              </a:spcBef>
              <a:spcAft>
                <a:spcPts val="0"/>
              </a:spcAft>
              <a:buNone/>
            </a:pPr>
            <a:r>
              <a:rPr lang="en-US" sz="1800" dirty="0">
                <a:solidFill>
                  <a:schemeClr val="accent6">
                    <a:lumMod val="75000"/>
                  </a:schemeClr>
                </a:solidFill>
                <a:hlinkClick r:id="rId4"/>
              </a:rPr>
              <a:t>https://tinyurl.com/5a2dd476</a:t>
            </a:r>
            <a:endParaRPr lang="en-US" sz="1800" dirty="0">
              <a:solidFill>
                <a:schemeClr val="accent6">
                  <a:lumMod val="75000"/>
                </a:schemeClr>
              </a:solidFill>
            </a:endParaRPr>
          </a:p>
        </p:txBody>
      </p:sp>
      <p:pic>
        <p:nvPicPr>
          <p:cNvPr id="971" name="Picture 970">
            <a:extLst>
              <a:ext uri="{FF2B5EF4-FFF2-40B4-BE49-F238E27FC236}">
                <a16:creationId xmlns:a16="http://schemas.microsoft.com/office/drawing/2014/main" id="{C9261F89-2141-F89F-219C-59BECC832A1B}"/>
              </a:ext>
            </a:extLst>
          </p:cNvPr>
          <p:cNvPicPr>
            <a:picLocks noChangeAspect="1"/>
          </p:cNvPicPr>
          <p:nvPr/>
        </p:nvPicPr>
        <p:blipFill>
          <a:blip r:embed="rId5"/>
          <a:stretch>
            <a:fillRect/>
          </a:stretch>
        </p:blipFill>
        <p:spPr>
          <a:xfrm>
            <a:off x="2103629" y="2177770"/>
            <a:ext cx="3568811" cy="1970412"/>
          </a:xfrm>
          <a:prstGeom prst="rect">
            <a:avLst/>
          </a:prstGeom>
        </p:spPr>
      </p:pic>
    </p:spTree>
    <p:extLst>
      <p:ext uri="{BB962C8B-B14F-4D97-AF65-F5344CB8AC3E}">
        <p14:creationId xmlns:p14="http://schemas.microsoft.com/office/powerpoint/2010/main" val="80517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3630276" cy="3613233"/>
          </a:xfrm>
          <a:prstGeom prst="rect">
            <a:avLst/>
          </a:prstGeom>
          <a:noFill/>
        </p:spPr>
        <p:txBody>
          <a:bodyPr wrap="square" rtlCol="0">
            <a:spAutoFit/>
          </a:bodyPr>
          <a:lstStyle/>
          <a:p>
            <a:pPr>
              <a:lnSpc>
                <a:spcPts val="4000"/>
              </a:lnSpc>
            </a:pPr>
            <a:r>
              <a:rPr lang="en-US" sz="2000" u="sng" dirty="0"/>
              <a:t>Some key concepts:</a:t>
            </a:r>
          </a:p>
          <a:p>
            <a:pPr marL="342900" indent="-342900">
              <a:lnSpc>
                <a:spcPts val="4000"/>
              </a:lnSpc>
              <a:buFont typeface="Arial" panose="020B0604020202020204" pitchFamily="34" charset="0"/>
              <a:buChar char="•"/>
            </a:pPr>
            <a:endParaRPr lang="en-US" sz="2000" dirty="0"/>
          </a:p>
          <a:p>
            <a:pPr marL="342900" indent="-342900">
              <a:lnSpc>
                <a:spcPts val="4000"/>
              </a:lnSpc>
              <a:buFont typeface="Arial" panose="020B0604020202020204" pitchFamily="34" charset="0"/>
              <a:buChar char="•"/>
            </a:pPr>
            <a:r>
              <a:rPr lang="en-US" sz="2000" dirty="0"/>
              <a:t>Voltage</a:t>
            </a:r>
          </a:p>
          <a:p>
            <a:pPr marL="342900" indent="-342900">
              <a:lnSpc>
                <a:spcPts val="4000"/>
              </a:lnSpc>
              <a:buFont typeface="Arial" panose="020B0604020202020204" pitchFamily="34" charset="0"/>
              <a:buChar char="•"/>
            </a:pPr>
            <a:r>
              <a:rPr lang="en-US" sz="2000" dirty="0"/>
              <a:t>Polarity</a:t>
            </a:r>
          </a:p>
          <a:p>
            <a:pPr marL="342900" indent="-342900">
              <a:lnSpc>
                <a:spcPts val="4000"/>
              </a:lnSpc>
              <a:buFont typeface="Arial" panose="020B0604020202020204" pitchFamily="34" charset="0"/>
              <a:buChar char="•"/>
            </a:pPr>
            <a:r>
              <a:rPr lang="en-US" sz="2000" dirty="0"/>
              <a:t>Resistors</a:t>
            </a:r>
          </a:p>
          <a:p>
            <a:pPr marL="342900" indent="-342900">
              <a:lnSpc>
                <a:spcPts val="4000"/>
              </a:lnSpc>
              <a:buFont typeface="Arial" panose="020B0604020202020204" pitchFamily="34" charset="0"/>
              <a:buChar char="•"/>
            </a:pPr>
            <a:r>
              <a:rPr lang="en-US" sz="2000" dirty="0"/>
              <a:t>LEDs</a:t>
            </a:r>
          </a:p>
          <a:p>
            <a:pPr marL="342900" indent="-342900">
              <a:lnSpc>
                <a:spcPts val="4000"/>
              </a:lnSpc>
              <a:buFont typeface="Arial" panose="020B0604020202020204" pitchFamily="34" charset="0"/>
              <a:buChar char="•"/>
            </a:pPr>
            <a:r>
              <a:rPr lang="en-US" sz="2000" dirty="0"/>
              <a:t>Breadboard</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202383" y="6174519"/>
            <a:ext cx="1616085" cy="230832"/>
          </a:xfrm>
          <a:prstGeom prst="rect">
            <a:avLst/>
          </a:prstGeom>
          <a:noFill/>
        </p:spPr>
        <p:txBody>
          <a:bodyPr wrap="square" rtlCol="0">
            <a:spAutoFit/>
          </a:bodyPr>
          <a:lstStyle/>
          <a:p>
            <a:pPr algn="ctr"/>
            <a:r>
              <a:rPr lang="en-US" sz="900" dirty="0"/>
              <a:t>More info about circuits</a:t>
            </a:r>
          </a:p>
        </p:txBody>
      </p:sp>
      <p:pic>
        <p:nvPicPr>
          <p:cNvPr id="7" name="Picture 6">
            <a:extLst>
              <a:ext uri="{FF2B5EF4-FFF2-40B4-BE49-F238E27FC236}">
                <a16:creationId xmlns:a16="http://schemas.microsoft.com/office/drawing/2014/main" id="{D9771295-DA90-6D30-9E5E-1766A1FC434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674491" y="2342190"/>
            <a:ext cx="2639495" cy="1583697"/>
          </a:xfrm>
          <a:prstGeom prst="rect">
            <a:avLst/>
          </a:prstGeom>
        </p:spPr>
      </p:pic>
      <p:pic>
        <p:nvPicPr>
          <p:cNvPr id="8" name="Picture 7">
            <a:extLst>
              <a:ext uri="{FF2B5EF4-FFF2-40B4-BE49-F238E27FC236}">
                <a16:creationId xmlns:a16="http://schemas.microsoft.com/office/drawing/2014/main" id="{CDEB8ED6-DE66-C1EE-AA63-F170D28608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1359" y="1257674"/>
            <a:ext cx="1747005" cy="1162552"/>
          </a:xfrm>
          <a:prstGeom prst="rect">
            <a:avLst/>
          </a:prstGeom>
        </p:spPr>
      </p:pic>
      <p:pic>
        <p:nvPicPr>
          <p:cNvPr id="2050" name="Picture 2" descr="LED Blinking Using Arduino - GeeksforGeeks">
            <a:extLst>
              <a:ext uri="{FF2B5EF4-FFF2-40B4-BE49-F238E27FC236}">
                <a16:creationId xmlns:a16="http://schemas.microsoft.com/office/drawing/2014/main" id="{26A9FACF-94C0-6DA5-8A29-4E8AC75ACB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359" y="4057505"/>
            <a:ext cx="2639495" cy="16392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9642862" y="4145386"/>
            <a:ext cx="1342248" cy="134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4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7" y="1270607"/>
            <a:ext cx="4412908" cy="5140382"/>
          </a:xfrm>
          <a:prstGeom prst="rect">
            <a:avLst/>
          </a:prstGeom>
          <a:noFill/>
        </p:spPr>
        <p:txBody>
          <a:bodyPr wrap="square" rtlCol="0">
            <a:spAutoFit/>
          </a:bodyPr>
          <a:lstStyle/>
          <a:p>
            <a:pPr>
              <a:lnSpc>
                <a:spcPts val="4000"/>
              </a:lnSpc>
            </a:pPr>
            <a:r>
              <a:rPr lang="en-US" sz="1800" b="1" dirty="0">
                <a:solidFill>
                  <a:schemeClr val="tx1"/>
                </a:solidFill>
              </a:rPr>
              <a:t>What is a breadboard?</a:t>
            </a:r>
          </a:p>
          <a:p>
            <a:pPr marL="285750" indent="-285750">
              <a:lnSpc>
                <a:spcPts val="4000"/>
              </a:lnSpc>
              <a:buFont typeface="Arial" panose="020B0604020202020204" pitchFamily="34" charset="0"/>
              <a:buChar char="•"/>
            </a:pPr>
            <a:r>
              <a:rPr lang="en-US" sz="1600" dirty="0">
                <a:solidFill>
                  <a:schemeClr val="tx1"/>
                </a:solidFill>
              </a:rPr>
              <a:t>Used for easy electronic circuit prototyping – no soldering required</a:t>
            </a:r>
          </a:p>
          <a:p>
            <a:pPr marL="285750" indent="-285750">
              <a:lnSpc>
                <a:spcPts val="4000"/>
              </a:lnSpc>
              <a:buFont typeface="Arial" panose="020B0604020202020204" pitchFamily="34" charset="0"/>
              <a:buChar char="•"/>
            </a:pPr>
            <a:r>
              <a:rPr lang="en-US" sz="1600" dirty="0">
                <a:solidFill>
                  <a:schemeClr val="tx1"/>
                </a:solidFill>
              </a:rPr>
              <a:t>The story is that a vacuum tube engineer drove nails into his kitchen bread cutting board and connected them with wires</a:t>
            </a:r>
          </a:p>
          <a:p>
            <a:pPr marL="285750" indent="-285750">
              <a:lnSpc>
                <a:spcPts val="4000"/>
              </a:lnSpc>
              <a:buFont typeface="Arial" panose="020B0604020202020204" pitchFamily="34" charset="0"/>
              <a:buChar char="•"/>
            </a:pPr>
            <a:r>
              <a:rPr lang="en-US" sz="1600" dirty="0">
                <a:solidFill>
                  <a:schemeClr val="tx1"/>
                </a:solidFill>
              </a:rPr>
              <a:t>Power supply columns are common (red/pos &amp; blue/neg)  Numbered rows in component area are common (on each side only – no commonality across middle gap)</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104541" y="6191891"/>
            <a:ext cx="1811769" cy="230832"/>
          </a:xfrm>
          <a:prstGeom prst="rect">
            <a:avLst/>
          </a:prstGeom>
          <a:noFill/>
        </p:spPr>
        <p:txBody>
          <a:bodyPr wrap="square" rtlCol="0">
            <a:spAutoFit/>
          </a:bodyPr>
          <a:lstStyle/>
          <a:p>
            <a:pPr algn="ctr"/>
            <a:r>
              <a:rPr lang="en-US" sz="900" dirty="0"/>
              <a:t>More info about breadboards</a:t>
            </a:r>
          </a:p>
        </p:txBody>
      </p:sp>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997189" y="1431134"/>
            <a:ext cx="1342248" cy="1342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64FFC1-02C9-6620-4278-C6837997AA3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395195" y="3153829"/>
            <a:ext cx="1408055" cy="2478970"/>
          </a:xfrm>
          <a:prstGeom prst="rect">
            <a:avLst/>
          </a:prstGeom>
        </p:spPr>
      </p:pic>
      <p:pic>
        <p:nvPicPr>
          <p:cNvPr id="8" name="Picture 7">
            <a:extLst>
              <a:ext uri="{FF2B5EF4-FFF2-40B4-BE49-F238E27FC236}">
                <a16:creationId xmlns:a16="http://schemas.microsoft.com/office/drawing/2014/main" id="{CFBB36BD-2C92-A31D-C999-28AF23A33ACE}"/>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359465" y="2084195"/>
            <a:ext cx="1408055" cy="2478971"/>
          </a:xfrm>
          <a:prstGeom prst="rect">
            <a:avLst/>
          </a:prstGeom>
        </p:spPr>
      </p:pic>
    </p:spTree>
    <p:extLst>
      <p:ext uri="{BB962C8B-B14F-4D97-AF65-F5344CB8AC3E}">
        <p14:creationId xmlns:p14="http://schemas.microsoft.com/office/powerpoint/2010/main" val="3850550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6748" y="1210159"/>
            <a:ext cx="4560228" cy="5128776"/>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200" dirty="0"/>
              <a:t>Plug the red LED into the breadboard with the short leg (cathode (-)) in row 27 column h and the long leg (anode (+)) in row 25 column h</a:t>
            </a:r>
          </a:p>
          <a:p>
            <a:pPr marL="342900" indent="-342900">
              <a:lnSpc>
                <a:spcPts val="4000"/>
              </a:lnSpc>
              <a:buFont typeface="Arial" panose="020B0604020202020204" pitchFamily="34" charset="0"/>
              <a:buChar char="•"/>
            </a:pPr>
            <a:r>
              <a:rPr lang="en-US" sz="1200" dirty="0"/>
              <a:t>Plug a resistor between row 27 column j and the negative (blue) rail on the right side of the breadboard</a:t>
            </a:r>
          </a:p>
          <a:p>
            <a:pPr marL="342900" indent="-342900">
              <a:lnSpc>
                <a:spcPts val="4000"/>
              </a:lnSpc>
              <a:buFont typeface="Arial" panose="020B0604020202020204" pitchFamily="34" charset="0"/>
              <a:buChar char="•"/>
            </a:pPr>
            <a:r>
              <a:rPr lang="en-US" sz="1200" dirty="0"/>
              <a:t>Plug a jumper wire from pi pin 6 (GND - row 3, col j) to the blue rail on the right side of the breadboard</a:t>
            </a:r>
          </a:p>
          <a:p>
            <a:pPr marL="342900" indent="-342900">
              <a:lnSpc>
                <a:spcPts val="4000"/>
              </a:lnSpc>
              <a:buFont typeface="Arial" panose="020B0604020202020204" pitchFamily="34" charset="0"/>
              <a:buChar char="•"/>
            </a:pPr>
            <a:r>
              <a:rPr lang="en-US" sz="1200" dirty="0"/>
              <a:t>Plug a jumper wire from pi pin 12 (GPIO18 – row 6, col j) on the Raspberry Pi breakout board to row 25 column j</a:t>
            </a:r>
          </a:p>
        </p:txBody>
      </p:sp>
      <p:pic>
        <p:nvPicPr>
          <p:cNvPr id="5" name="Picture 4">
            <a:extLst>
              <a:ext uri="{FF2B5EF4-FFF2-40B4-BE49-F238E27FC236}">
                <a16:creationId xmlns:a16="http://schemas.microsoft.com/office/drawing/2014/main" id="{57E5A5F4-48E5-2FC0-2BF2-98037700699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hlinkClick r:id="rId7"/>
            <a:extLst>
              <a:ext uri="{FF2B5EF4-FFF2-40B4-BE49-F238E27FC236}">
                <a16:creationId xmlns:a16="http://schemas.microsoft.com/office/drawing/2014/main" id="{E8B2F73F-0514-AF1C-B7C4-CD04A529D95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96685" y="5737492"/>
            <a:ext cx="1397169" cy="519326"/>
          </a:xfrm>
          <a:prstGeom prst="rect">
            <a:avLst/>
          </a:prstGeom>
        </p:spPr>
      </p:pic>
      <p:sp>
        <p:nvSpPr>
          <p:cNvPr id="7" name="TextBox 6">
            <a:extLst>
              <a:ext uri="{FF2B5EF4-FFF2-40B4-BE49-F238E27FC236}">
                <a16:creationId xmlns:a16="http://schemas.microsoft.com/office/drawing/2014/main" id="{22A0AC04-FFDD-59E8-C529-264FD0846501}"/>
              </a:ext>
            </a:extLst>
          </p:cNvPr>
          <p:cNvSpPr txBox="1"/>
          <p:nvPr/>
        </p:nvSpPr>
        <p:spPr>
          <a:xfrm>
            <a:off x="9287226" y="6155665"/>
            <a:ext cx="1616085" cy="230832"/>
          </a:xfrm>
          <a:prstGeom prst="rect">
            <a:avLst/>
          </a:prstGeom>
          <a:noFill/>
        </p:spPr>
        <p:txBody>
          <a:bodyPr wrap="square" rtlCol="0">
            <a:spAutoFit/>
          </a:bodyPr>
          <a:lstStyle/>
          <a:p>
            <a:pPr algn="ctr"/>
            <a:r>
              <a:rPr lang="en-US" sz="900" dirty="0"/>
              <a:t>Using GPIO pins with LEDs</a:t>
            </a:r>
          </a:p>
        </p:txBody>
      </p:sp>
      <p:pic>
        <p:nvPicPr>
          <p:cNvPr id="12" name="Picture 11">
            <a:hlinkClick r:id="rId9"/>
            <a:extLst>
              <a:ext uri="{FF2B5EF4-FFF2-40B4-BE49-F238E27FC236}">
                <a16:creationId xmlns:a16="http://schemas.microsoft.com/office/drawing/2014/main" id="{550C842F-88E8-3D5B-649C-7A5DF9026DF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19450" y="5713481"/>
            <a:ext cx="1397169" cy="519326"/>
          </a:xfrm>
          <a:prstGeom prst="rect">
            <a:avLst/>
          </a:prstGeom>
        </p:spPr>
      </p:pic>
      <p:sp>
        <p:nvSpPr>
          <p:cNvPr id="13" name="TextBox 12">
            <a:extLst>
              <a:ext uri="{FF2B5EF4-FFF2-40B4-BE49-F238E27FC236}">
                <a16:creationId xmlns:a16="http://schemas.microsoft.com/office/drawing/2014/main" id="{8ABBFFF3-6591-180F-F15B-EE22574EEE54}"/>
              </a:ext>
            </a:extLst>
          </p:cNvPr>
          <p:cNvSpPr txBox="1"/>
          <p:nvPr/>
        </p:nvSpPr>
        <p:spPr>
          <a:xfrm>
            <a:off x="6809991" y="6131654"/>
            <a:ext cx="1616085" cy="230832"/>
          </a:xfrm>
          <a:prstGeom prst="rect">
            <a:avLst/>
          </a:prstGeom>
          <a:noFill/>
        </p:spPr>
        <p:txBody>
          <a:bodyPr wrap="square" rtlCol="0">
            <a:spAutoFit/>
          </a:bodyPr>
          <a:lstStyle/>
          <a:p>
            <a:pPr algn="ctr"/>
            <a:r>
              <a:rPr lang="en-US" sz="900" dirty="0"/>
              <a:t>How does an LED work?</a:t>
            </a:r>
          </a:p>
        </p:txBody>
      </p:sp>
      <p:pic>
        <p:nvPicPr>
          <p:cNvPr id="14" name="Picture 13" descr="A close-up of a circuit board&#10;&#10;Description automatically generated">
            <a:extLst>
              <a:ext uri="{FF2B5EF4-FFF2-40B4-BE49-F238E27FC236}">
                <a16:creationId xmlns:a16="http://schemas.microsoft.com/office/drawing/2014/main" id="{05E5AB90-417D-05E1-AF6A-B1069EA57DC5}"/>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509605" y="1788696"/>
            <a:ext cx="4489726" cy="3482771"/>
          </a:xfrm>
          <a:prstGeom prst="rect">
            <a:avLst/>
          </a:prstGeom>
        </p:spPr>
      </p:pic>
      <p:pic>
        <p:nvPicPr>
          <p:cNvPr id="10" name="Picture 9">
            <a:extLst>
              <a:ext uri="{FF2B5EF4-FFF2-40B4-BE49-F238E27FC236}">
                <a16:creationId xmlns:a16="http://schemas.microsoft.com/office/drawing/2014/main" id="{DDEF8592-53ED-DC28-3F97-0D5E68EAB7FB}"/>
              </a:ext>
            </a:extLst>
          </p:cNvPr>
          <p:cNvPicPr>
            <a:picLocks noChangeAspect="1"/>
          </p:cNvPicPr>
          <p:nvPr/>
        </p:nvPicPr>
        <p:blipFill>
          <a:blip r:embed="rId11"/>
          <a:stretch>
            <a:fillRect/>
          </a:stretch>
        </p:blipFill>
        <p:spPr>
          <a:xfrm>
            <a:off x="7545110" y="1693294"/>
            <a:ext cx="1350541" cy="1013678"/>
          </a:xfrm>
          <a:prstGeom prst="rect">
            <a:avLst/>
          </a:prstGeom>
        </p:spPr>
      </p:pic>
    </p:spTree>
    <p:extLst>
      <p:ext uri="{BB962C8B-B14F-4D97-AF65-F5344CB8AC3E}">
        <p14:creationId xmlns:p14="http://schemas.microsoft.com/office/powerpoint/2010/main" val="1761416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14A86358-64E7-30C4-DE6A-911D9E75E232}"/>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AD03EF8-A23F-2E2B-2F9E-889E99A60CE6}"/>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A1F9618D-1E9C-A5EB-5B4E-996536538846}"/>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FA6BF08-2643-02DD-3A89-C0873E45BC21}"/>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D5F1F48-9779-8696-17F7-64C8EDA8E5E8}"/>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A7570BFA-A77D-2903-21F2-CFDA3974606A}"/>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E0D9A83E-99A7-3BDA-FD6E-C03D7E7A16A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4CB27922-7CA3-A7E6-80E9-8F40365D16D6}"/>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A0C57665-7347-9E73-90E2-55C564C8F045}"/>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DE25D19-82D6-1490-5752-F80BBBC4347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83D4A791-93FE-CAA2-9388-34DCE591B1EF}"/>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8E56000F-886D-8516-BD2B-36BE2DCB066D}"/>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03938D1-6D29-164D-D260-F2861180BB08}"/>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grpSp>
        <p:nvGrpSpPr>
          <p:cNvPr id="804" name="Google Shape;804;p10">
            <a:extLst>
              <a:ext uri="{FF2B5EF4-FFF2-40B4-BE49-F238E27FC236}">
                <a16:creationId xmlns:a16="http://schemas.microsoft.com/office/drawing/2014/main" id="{5F4ED77D-7D4E-C5AE-4E30-4F5A060AD884}"/>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B8E8E0D1-67AE-4B1D-F4A7-77A55C6310C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634D491-5FE9-605E-12EE-AB974A38D20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830C0FF1-C14A-8794-8452-E3A01D19EDB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4BA826E0-F66B-634B-09C1-365C8B99000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6D10DAF-1397-8881-022B-05BE2C0D30AD}"/>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A2A80AE-AFF5-A1E9-FB7F-2CB1F29A2665}"/>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5C1C0D68-CAC8-F423-EAB1-268689EDEAD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C8016A4C-4B06-E306-3BD4-4983EF81AD4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4617F7FF-14B9-FCEF-CDAE-616BE92458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64A3C58A-8C35-E777-55CA-F2D6153C70D9}"/>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EAC7F657-B89B-CD09-D0AF-AB2F46D8C52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9269A82-50F4-44E4-EBB9-E877C5FB2B34}"/>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5F53967E-E75D-882C-54EE-1639D5267442}"/>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6B5801E8-8FF1-583B-E404-AFFEA89B5D6E}"/>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C56DB51-5CAA-8E94-4E9A-EC92A9C294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DDA18DE9-8D8C-1FFE-3EB6-71B26C1058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3CCEDEA-BF65-A411-9F89-C885809F0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6C9D4F52-248E-6D7D-1792-7E2922D94765}"/>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8A17843-9A10-C46C-2F38-5C18F3EC4B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D5A961A4-DC69-0868-1938-865285BA35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D18F2FAF-7A71-4096-FBE6-914EBEB18A2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CEE27B46-C342-F7E5-1C69-A17AB1986A42}"/>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AB4D4E79-87C4-D17B-3FD8-B28FE6C204E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4C11A89-43BC-62E1-D518-AB87AB0C72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07881D85-279C-1EDE-8DD7-01D7723B6B1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8F21285F-8C18-8CA4-2C9C-99E6093B46AA}"/>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1A06A3F-6A09-A9AD-7F6F-8C71B229A11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B2AE194A-88D0-0496-4951-50EDC343C6F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1037329-BD0B-814E-5736-EA53319C434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4967265-4803-AFAF-F366-6A932BCCF40B}"/>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EF31220-F1B7-B40F-9808-CE5FC3DCFE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9C9767A-4365-9667-09FE-141A11456B0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C47F48B7-2A96-8B11-967C-D57C1C01D5B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73AA94FE-43A6-4542-D8B4-B179B79178AA}"/>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EB46C989-E93E-7847-6AB1-0F18550CBEB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341B6-3612-D098-D1C7-370B72EBEA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8D15D6D-A728-8A30-5908-326DDCD184D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727A760-F62C-422E-3384-C2CBCFEDF6B2}"/>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EFC29F9A-F5B0-2739-C4E9-E7AAA5EB48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F0844266-1A82-F996-FDFE-F5921C67D2F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EED2157A-7DB4-72F4-6FE8-3279CBE7A78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5E5DBA5E-73C9-AD4B-B494-DF5CAB45376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AF30FECA-D974-DF96-7ACC-E08D68AD438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F4CAC0D9-9E00-D6B7-E8C2-6D5AD85C51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9434E9E-A310-C7D1-A9AE-AA433E41495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D3EB73C-932C-A846-131C-F55D425CB246}"/>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8CDD0B4-7180-568F-AA42-10B6D57212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57C47AC0-BDA6-4B63-FC83-DD0E0EB77B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C77C1EE-4C31-9EB2-88F9-2C86EFD50A9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60A903C8-EAB1-A72C-E1F8-8E8E1B61A418}"/>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0AC9375C-96AE-B4A4-98D1-1C19B3B88CD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91526FDC-F427-5906-47D7-1D89C73AC7D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28D35E22-1130-CFDD-024F-5EFF903EC1A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640A02-18D8-CC66-B95C-A9CD3727E265}"/>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A8DE1FA4-EED9-2044-22B2-9C64E7682CD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6C5B10-AAD4-D7B1-7107-7E67F2A5DFC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C3F0FE28-2D9A-6CBE-6756-304ED9494E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5AE6B41-B394-1B63-031D-E356E168A722}"/>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913B0963-61FD-BAB6-7F27-6606058B25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0F0E1523-5A4A-189D-0DB0-2F1B0D6820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810DE257-2F93-0C1D-3BA9-1A1EAEE46A1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AD66E75-060D-A59F-26A6-37E19D8E559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587D07EF-C937-853B-F94E-CADCBC2DAEFD}"/>
              </a:ext>
            </a:extLst>
          </p:cNvPr>
          <p:cNvSpPr txBox="1"/>
          <p:nvPr/>
        </p:nvSpPr>
        <p:spPr>
          <a:xfrm>
            <a:off x="1205474" y="1270607"/>
            <a:ext cx="4324523" cy="4639155"/>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/home/pi/iot-cloud-workshop/led_blink.py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your LED starts to blink</a:t>
            </a:r>
          </a:p>
          <a:p>
            <a:pPr marL="457200" indent="-457200">
              <a:lnSpc>
                <a:spcPts val="4000"/>
              </a:lnSpc>
              <a:buFont typeface="+mj-lt"/>
              <a:buAutoNum type="arabicPeriod"/>
            </a:pPr>
            <a:r>
              <a:rPr lang="en-US" sz="2000" dirty="0"/>
              <a:t>Press CTRL+C to stop the program</a:t>
            </a:r>
            <a:endParaRPr lang="en-US" sz="900" dirty="0"/>
          </a:p>
        </p:txBody>
      </p:sp>
      <p:sp>
        <p:nvSpPr>
          <p:cNvPr id="4" name="TextBox 3">
            <a:extLst>
              <a:ext uri="{FF2B5EF4-FFF2-40B4-BE49-F238E27FC236}">
                <a16:creationId xmlns:a16="http://schemas.microsoft.com/office/drawing/2014/main" id="{B730D090-A90C-BC1A-03C3-FA839BED6D50}"/>
              </a:ext>
            </a:extLst>
          </p:cNvPr>
          <p:cNvSpPr txBox="1"/>
          <p:nvPr/>
        </p:nvSpPr>
        <p:spPr>
          <a:xfrm>
            <a:off x="7410336" y="2594575"/>
            <a:ext cx="3630276" cy="517899"/>
          </a:xfrm>
          <a:prstGeom prst="rect">
            <a:avLst/>
          </a:prstGeom>
          <a:noFill/>
        </p:spPr>
        <p:txBody>
          <a:bodyPr wrap="square" lIns="91440" tIns="45720" rIns="91440" bIns="45720" rtlCol="0" anchor="t">
            <a:spAutoFit/>
          </a:bodyPr>
          <a:lstStyle/>
          <a:p>
            <a:pPr>
              <a:lnSpc>
                <a:spcPts val="4000"/>
              </a:lnSpc>
            </a:pPr>
            <a:r>
              <a:rPr lang="en-US" dirty="0" err="1">
                <a:solidFill>
                  <a:srgbClr val="FF0000"/>
                </a:solidFill>
              </a:rPr>
              <a:t>Thonny</a:t>
            </a:r>
            <a:r>
              <a:rPr lang="en-US" dirty="0">
                <a:solidFill>
                  <a:srgbClr val="FF0000"/>
                </a:solidFill>
              </a:rPr>
              <a:t> screenshot – open file</a:t>
            </a:r>
          </a:p>
        </p:txBody>
      </p:sp>
      <p:pic>
        <p:nvPicPr>
          <p:cNvPr id="5" name="Picture 4">
            <a:extLst>
              <a:ext uri="{FF2B5EF4-FFF2-40B4-BE49-F238E27FC236}">
                <a16:creationId xmlns:a16="http://schemas.microsoft.com/office/drawing/2014/main" id="{C0688A1D-8FBD-BBA1-D1BE-2C343424531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B11C3B6F-072F-B659-30A5-6FF8EFB25A3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69091" y="1521021"/>
            <a:ext cx="4595247" cy="4651287"/>
          </a:xfrm>
          <a:prstGeom prst="rect">
            <a:avLst/>
          </a:prstGeom>
        </p:spPr>
      </p:pic>
      <p:pic>
        <p:nvPicPr>
          <p:cNvPr id="13" name="Picture 12">
            <a:extLst>
              <a:ext uri="{FF2B5EF4-FFF2-40B4-BE49-F238E27FC236}">
                <a16:creationId xmlns:a16="http://schemas.microsoft.com/office/drawing/2014/main" id="{9C26F611-79CC-A47F-E31B-79D7120D3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4244" y="3982618"/>
            <a:ext cx="400050" cy="352425"/>
          </a:xfrm>
          <a:prstGeom prst="rect">
            <a:avLst/>
          </a:prstGeom>
        </p:spPr>
      </p:pic>
      <p:sp>
        <p:nvSpPr>
          <p:cNvPr id="14" name="Arrow: Left 13">
            <a:extLst>
              <a:ext uri="{FF2B5EF4-FFF2-40B4-BE49-F238E27FC236}">
                <a16:creationId xmlns:a16="http://schemas.microsoft.com/office/drawing/2014/main" id="{9EB4E694-C782-2964-2EDA-6D17A8E30EC7}"/>
              </a:ext>
            </a:extLst>
          </p:cNvPr>
          <p:cNvSpPr/>
          <p:nvPr/>
        </p:nvSpPr>
        <p:spPr>
          <a:xfrm>
            <a:off x="7467691" y="1900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68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3D6741D7-3A4E-9569-41EB-A518D467E4E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917C9108-2D8F-FA24-5DA4-DA9CB0598C8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022BD8-696B-1A8B-2335-444238267171}"/>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6CB5F3-4CAF-9E86-30B1-60D7C4102AC8}"/>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F295CE7-B54C-A03F-CB80-C063C46D9E91}"/>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C2FE2E-B4B0-BB60-023D-AEB5EC21C0D7}"/>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24C4674-6674-AD66-6705-83F5A7A1747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6245845F-2875-291B-F7AE-470FB9CCE22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57256C-D150-43EF-5F93-5F440160FD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2FC011B3-D101-65CB-C8F4-AF92E8B149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FA6A6BD8-08E2-323F-8B5C-B130F426DF2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22E1C435-5F3B-C4FE-1498-D23DCF73B7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1ACA45-6544-9EDD-BB21-0F289A098D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27CAD08B-F995-16ED-3197-10AFB6CB91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04F157F-4737-FFCD-B653-BB1DC21F916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E577B789-D2C8-A719-1404-5439CBA2B5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065876AF-2F1E-9728-8150-2BD9DBE0DC2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85B7ED69-39B8-252D-1B06-65FBCD1646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83EF9CF-3960-D48E-83E9-6982963F1A9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C0767DAB-24E1-7AEC-2937-8AF6C9D69F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5C34E193-EB0C-0D71-ACCE-1DCD590328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E5F05DC0-811A-97A0-9D56-347D4B745F6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2F4E6AB-BD93-C741-BBF9-2A037B2A19D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FDC66519-6E95-49E6-6083-FBADD77BF8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9E0FA55-7D42-D747-1556-9E735AAE27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E2431C25-A0CE-E7FE-3558-E0E65F9FA33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E3CBC779-3015-F44D-1C58-0FD092276E45}"/>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1D719C2-CB44-293C-359F-79106ED55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A098D78-9DE2-D4E2-B461-062F64D4DF9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22306910-8033-38F1-3925-43A845FFE6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72F98-67EB-E15D-81B3-53F314CE5CF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4C84B94-54CF-CE0D-5586-FD8EC1A82BC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D1D6DB32-B5A6-056E-9AC2-64F9DC6782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0ED3E9F-8205-666A-0DA9-FC732A32F0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3A28D5A-84C3-4970-2B27-5E1518880145}"/>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82C7923-EC89-6CFC-B9B5-DCF8BD9230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51A9DAB-ED54-CFC6-E7D3-DE78BB7C83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3E83A4C8-E7E5-7796-9009-67ADABCBB78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F188112-4AB8-1596-2078-B86F6876AAE6}"/>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230B22D-3602-F658-F385-886C931C54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829E866-B699-1818-FB99-B90D55F4B8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F02251E-6CD7-B232-44A3-8F5E8F0563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CCE5FA5-8C1F-24FD-9335-8E2D2F4A945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3B12600-5B75-6F76-0D75-B4F1D0C203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F23A89-7FAE-7F2D-9816-A85319EEFB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47783A5B-2168-016D-A0D5-723078A31B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99001981-CF3F-F850-DD66-98D63DAB4516}"/>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147F4CD-ED62-BF06-3C09-4817453C0BA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035E0A7F-46E7-EF40-4586-4360C9D5F5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9D73A98-534B-98B8-D26B-C3DE8F20A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AB76660-7FE3-58BE-9096-555F19082855}"/>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DB3C7CEE-46EE-11CA-EB1C-ABBF00A062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CBAB20B1-559D-E634-6D81-D6630B360D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7377EC6A-5336-1528-A614-DFCEC121E3A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7C04829-804C-47B2-57AD-D19C67867F91}"/>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F8F9C8F3-0E7A-68A6-B076-E71FD92365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F543682A-4AA7-03BB-420B-7E1932CCC7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4669D240-9243-4C91-2B67-E9E7A7DCE4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C599D375-2070-4B6E-68AC-06F4323CD8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2F2EDE6-3CB7-B1B6-4A5E-C01CA435775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5C77A2C-9268-E4C4-0B19-A35C3A3D775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D55AEB4-2A4F-2CF6-857D-15D3286CE94A}"/>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AFD0F2D5-DE08-3D0B-D70D-CC30D49A45D0}"/>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33E6DE-B028-5480-22DF-1DCFE429B24B}"/>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51E4B81-13AE-C61F-05B6-8B3781EA5CE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68F8C7A-9978-63C4-9005-90C758C8686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02ECAF5-7137-E784-A350-EADFC5654F11}"/>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9CDFA74D-0C66-7B38-70CD-D38B7FAD8A7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B2A1F95-5BA4-5884-7EB5-969E8DAA9BD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EB53D8B-4B36-B884-432A-7BE14D1F266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969118C6-B230-9FCB-7520-095AB65B10E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8CF3169-30F1-D855-2FDE-2CA2521434BB}"/>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2B1F024A-A279-90F5-5C55-C769E2642F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0858722-43FE-E3A9-981B-FFFAB162B444}"/>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DA8AE37-4C03-C555-131C-97ECF003B835}"/>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781FD654-2A80-2F9B-145B-8C158BAF001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2B98D072-E24E-7E5C-33D0-EAB4E15BAAC1}"/>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CAB3BA2-D30F-A800-3E11-EB622279C10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554E965C-AA36-5412-89ED-12230E55141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D513CC0-8B65-0E63-1BF0-A45DD04472FC}"/>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3E70A2CE-0F89-8466-8F05-5A651AB947BF}"/>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849727A-B023-AF9F-6DBC-72558A81045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2A85746-AD54-A05F-F7AE-3817BB3BE5D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D1A26B8-6FCA-F578-9C96-84BF7FAB8EF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6A796C5E-7C1C-4E83-BB25-7ED46A89B4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36774A69-682D-9F6F-2CC3-CA44257C0D5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7E5911B-62D3-300D-4189-937D6BEAD9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3DC5E367-F735-1B1D-492F-2793A861E772}"/>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E835A444-5356-48FE-6C3E-2F448CFC2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BE1B5B0D-59E1-6EF8-192F-A886D1DE51D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812AE31-DB10-C264-1226-F0A17001C5C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08BD798-DE1C-554B-8B76-8F661482DFE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670671E5-6BAA-6303-EFA0-6F05C541BF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FFD2B208-5CB0-D935-6CC8-338424FFE9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68828F6-B139-7E8C-BA43-0ABC846250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E442F753-C662-6DDC-7A81-9A8A78DF8441}"/>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8F01A75D-8771-6480-B936-5FD79B336D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71CC63C-21B4-78A8-1E1C-540C99216F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132EFB17-9C4C-EC92-A7F0-F83326738B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DC178D1-C6B6-5A22-34BF-FD1564B05761}"/>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2042D2F3-FEB8-E4F2-5A33-0836337AA3E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7D60EF20-156D-3966-DADD-E24824887F7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76AF919-4CD3-01AE-B1FC-C134C86E92A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CABE7750-9FAD-6DF8-2B33-A5AC27F6F290}"/>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CBD9A9E-A388-0C0A-407F-0E3F5B3B9B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D465EE31-0AAD-91FD-FE47-0AD792BEB6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89260E4-49F9-A6CC-C7ED-7388CD6551A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6591B10-B3EE-7334-B3D8-05BA2EAFC074}"/>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F876-F744-C427-BA26-7B3C12CB0D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6D931FD-C1A2-51BD-7364-FBB24328D0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548D33D7-F4EC-A15C-EADA-601036A913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AF87254-EEE4-EAAE-24D9-E57C3C5B531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D3C90BA-1B2A-C02E-CF99-D938B3EC56F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E9A006E0-B01C-F986-7BC9-330323C39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DE72C87A-BD5E-3F0F-7451-8971B6435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260A872-935A-4C3F-CD6C-8B1AEC4B34A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76D777C3-F68A-416D-CBBC-5B379023622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8F2CC28-743C-2557-D854-BEEC0DD87C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3944F5E-ACD7-09E3-E6D2-3F72E8E236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976769F-945C-8D0D-32F2-69E02C23D47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1BF0E93-3315-50A1-5C7F-3C83D26C4A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AB1DA3A-6E8B-A1EF-A277-EE3B097846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227FBBE4-B181-A100-F958-745369A24D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6DD25BF-FF06-4C11-474A-D8DE2AD68A5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FCB9E3F-FC89-9B33-1D7C-0900D3D3FF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91C92FB-A4A5-43BA-9E55-7DB650455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91A3B63-F6D5-B605-F55F-EECD1D924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A94C450-4D8E-BF63-46A3-AAB5CA05CDCB}"/>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76F0A7F5-ADBD-E434-D3BC-CAAF2CE1FE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F5FA58-0F8A-2960-750E-7DF6258303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D53ECB7C-794E-7F95-26E6-3BE04A0975B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2000570-A762-09C7-5A28-F8ACD47D3F33}"/>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0CFBF68-BEC1-1713-944D-C35B2D31C0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ACF6E934-9413-C7C8-E965-FE97EE828C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9679FA8-81CE-6F7D-8B06-4BD508897D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D3648BF8-9E5C-4F50-FBED-664986C0550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8851F590-D891-358C-A1E1-1A71CFAC299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8825919-A7BF-9B64-6098-006F2A598AB1}"/>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B1A6BDF7-DB6D-88B6-4697-AE28626D4F36}"/>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6860A3E4-CC35-9E75-7C75-648861F253C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1ACA5F4-1B48-52B2-2105-19187434E0B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C9C9F9C9-25E5-EDAB-F20D-80EA5EC6804F}"/>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464FB37-CFE2-4041-8FC1-0787C53E70BD}"/>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F3A4E0EB-EBBA-68BF-4787-03CEF68B763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7C01C4F0-89DD-3913-81A9-3625CB421502}"/>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A4A4228A-6467-B3AF-37EB-59AD8A4A836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85202F4-50FD-2465-97EC-22E503901B21}"/>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5E68C312-A01F-1EEE-DEB8-B2EF3A9DE42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6A24121-D736-5B64-2A52-21D2ACD7F369}"/>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6439A30-20ED-1FD1-CB6A-D7B042367D8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0E4FD89-61E5-AF07-8C74-C6E88ECE32EF}"/>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3ECF9395-7A58-5447-AB66-B882BB75EEC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F68E5FAE-4C6F-6052-8FCB-C9227316B2DE}"/>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t>Code runs successfully to blink the LED</a:t>
            </a:r>
            <a:endParaRPr lang="en-US" sz="2000" dirty="0">
              <a:solidFill>
                <a:srgbClr val="FF0000"/>
              </a:solidFill>
            </a:endParaRPr>
          </a:p>
        </p:txBody>
      </p:sp>
      <p:pic>
        <p:nvPicPr>
          <p:cNvPr id="965" name="Picture 964">
            <a:extLst>
              <a:ext uri="{FF2B5EF4-FFF2-40B4-BE49-F238E27FC236}">
                <a16:creationId xmlns:a16="http://schemas.microsoft.com/office/drawing/2014/main" id="{59CA65D1-045A-399B-2AC6-FC9188DB5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2464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190390" y="4714870"/>
            <a:ext cx="366061" cy="1197655"/>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969787" y="781139"/>
            <a:ext cx="4821139" cy="5653342"/>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600" dirty="0"/>
              <a:t>Plug your DS18B20 sensor into the board with pin 1(GND) in row 35 column g, pin 2(DATA) in row 36 column g, and pin 3 (voltage) in row 37 column g on the breadboard</a:t>
            </a:r>
          </a:p>
          <a:p>
            <a:pPr marL="342900" indent="-342900">
              <a:lnSpc>
                <a:spcPts val="4000"/>
              </a:lnSpc>
              <a:buFont typeface="Arial" panose="020B0604020202020204" pitchFamily="34" charset="0"/>
              <a:buChar char="•"/>
            </a:pPr>
            <a:r>
              <a:rPr lang="en-US" sz="1600" dirty="0"/>
              <a:t>Plug a resistor between rows 36 &amp; 37 in col h</a:t>
            </a:r>
          </a:p>
          <a:p>
            <a:pPr marL="342900" indent="-342900">
              <a:lnSpc>
                <a:spcPts val="4000"/>
              </a:lnSpc>
              <a:buFont typeface="Arial" panose="020B0604020202020204" pitchFamily="34" charset="0"/>
              <a:buChar char="•"/>
            </a:pPr>
            <a:r>
              <a:rPr lang="en-US" sz="1600" dirty="0"/>
              <a:t>Plug a jumper wire from row 35 col j to the blue ground rail on right-hand side of the breadboard (note that we connected this </a:t>
            </a:r>
            <a:r>
              <a:rPr lang="en-US" sz="1600" dirty="0" err="1"/>
              <a:t>groundrail</a:t>
            </a:r>
            <a:r>
              <a:rPr lang="en-US" sz="1600" dirty="0"/>
              <a:t> to pin 6 on the breakout board         in an earlier step)</a:t>
            </a:r>
          </a:p>
        </p:txBody>
      </p:sp>
      <p:pic>
        <p:nvPicPr>
          <p:cNvPr id="7" name="Picture 6" descr="A close-up of a circuit board&#10;&#10;Description automatically generated">
            <a:extLst>
              <a:ext uri="{FF2B5EF4-FFF2-40B4-BE49-F238E27FC236}">
                <a16:creationId xmlns:a16="http://schemas.microsoft.com/office/drawing/2014/main" id="{5EED4E81-2039-201B-8B95-BE9E1A664AE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693010" y="1688606"/>
            <a:ext cx="4405283" cy="3519661"/>
          </a:xfrm>
          <a:prstGeom prst="rect">
            <a:avLst/>
          </a:prstGeom>
        </p:spPr>
      </p:pic>
    </p:spTree>
    <p:extLst>
      <p:ext uri="{BB962C8B-B14F-4D97-AF65-F5344CB8AC3E}">
        <p14:creationId xmlns:p14="http://schemas.microsoft.com/office/powerpoint/2010/main" val="2296787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199531"/>
            <a:ext cx="4997368" cy="4828483"/>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112786" y="5414459"/>
            <a:ext cx="290218" cy="949518"/>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1035382" y="781139"/>
            <a:ext cx="4676217" cy="5624168"/>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800" dirty="0"/>
              <a:t>Plug a jumper wire from row 36 col j to pi pin 40 (GPIO21 – row 20, col j) on the breadboard</a:t>
            </a:r>
          </a:p>
          <a:p>
            <a:pPr marL="342900" indent="-342900">
              <a:lnSpc>
                <a:spcPts val="4000"/>
              </a:lnSpc>
              <a:buFont typeface="Arial" panose="020B0604020202020204" pitchFamily="34" charset="0"/>
              <a:buChar char="•"/>
            </a:pPr>
            <a:r>
              <a:rPr lang="en-US" sz="1800" dirty="0"/>
              <a:t>Plug a jumper wire from pi pin 1 (3.3V - row 1, col a) to the red rail on the left side of the breadboard</a:t>
            </a:r>
          </a:p>
          <a:p>
            <a:pPr marL="342900" indent="-342900">
              <a:lnSpc>
                <a:spcPts val="4000"/>
              </a:lnSpc>
              <a:buFont typeface="Arial" panose="020B0604020202020204" pitchFamily="34" charset="0"/>
              <a:buChar char="•"/>
            </a:pPr>
            <a:r>
              <a:rPr lang="en-US" sz="1800" dirty="0">
                <a:solidFill>
                  <a:schemeClr val="tx1"/>
                </a:solidFill>
              </a:rPr>
              <a:t>Plug a jumper wire from row 37 col j to the red rail on the left side of the breadboard</a:t>
            </a:r>
          </a:p>
          <a:p>
            <a:pPr>
              <a:lnSpc>
                <a:spcPts val="4000"/>
              </a:lnSpc>
            </a:pPr>
            <a:r>
              <a:rPr lang="en-US" sz="600" i="1" dirty="0">
                <a:solidFill>
                  <a:srgbClr val="FF0000"/>
                </a:solidFill>
              </a:rPr>
              <a:t>NOTE: It is not required but is best practice to use red/orange wires for voltage and black/brown wires for ground.</a:t>
            </a:r>
          </a:p>
        </p:txBody>
      </p:sp>
      <p:pic>
        <p:nvPicPr>
          <p:cNvPr id="7" name="Picture 6" descr="A close-up of a circuit board&#10;&#10;Description automatically generated">
            <a:extLst>
              <a:ext uri="{FF2B5EF4-FFF2-40B4-BE49-F238E27FC236}">
                <a16:creationId xmlns:a16="http://schemas.microsoft.com/office/drawing/2014/main" id="{5EED4E81-2039-201B-8B95-BE9E1A664AE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693010" y="1688606"/>
            <a:ext cx="4405283" cy="3519661"/>
          </a:xfrm>
          <a:prstGeom prst="rect">
            <a:avLst/>
          </a:prstGeom>
        </p:spPr>
      </p:pic>
    </p:spTree>
    <p:extLst>
      <p:ext uri="{BB962C8B-B14F-4D97-AF65-F5344CB8AC3E}">
        <p14:creationId xmlns:p14="http://schemas.microsoft.com/office/powerpoint/2010/main" val="2722129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BF086D0E-3EE0-E4DB-7FE2-796A14A2730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D617536-9F9C-910E-FFDE-08AC3E4DFC6A}"/>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6139EEB-85C0-0591-8578-4E5D153CB4D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7A85594B-2072-CE90-1860-BE6A42CAAA5D}"/>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4F5F848-D0E3-1534-9DB0-40B22749E9D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C4B7BA6D-C54A-C3EB-DE4A-AB18E8818D4B}"/>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65D9A014-348E-D08E-8021-19F45540EBDA}"/>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00EDAC0D-7B97-2C8B-B35E-3D8291D498C0}"/>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AFAD240-F829-38E6-E6A3-AC54E46BC699}"/>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651F863F-FC63-797C-9B05-D6A9780A278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2F272C22-FBC0-CE27-E77B-871B0EB1997D}"/>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717E291-1599-0428-CF0F-3024B407ADC9}"/>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D26559C-47D7-4239-DC0F-1F9A64E5EA85}"/>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A8F541D6-F778-3998-7831-9981B180859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5BB4DBF6-3D0F-469B-8930-318C1E5F9313}"/>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8F1F0358-D4EF-1DAC-C7AF-41483386511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AA901D19-D907-2D6F-A331-662368C5451C}"/>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B9E23B9D-D6A5-5886-9109-A5B9577EBCA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FCF57DE0-AB53-5A79-5C62-EB92F26B35BE}"/>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B428264-C24B-BC2F-5F55-CBC17D5F6A8C}"/>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E2DF512-9C96-8013-09B7-0BDEBEF7A8A1}"/>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D18F04DF-4A85-D471-37B0-73E560A7BD2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BAB992B9-CBD9-B996-1102-9457A460F54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726FBB92-3062-9320-6A0D-C54A3EB27627}"/>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B5240F1-E857-CA8D-8397-913D4A91F1E5}"/>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3DEA386-2C44-0DCC-9BBF-A6264E09D30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2A4456E3-1D08-E543-E2DF-2E897917498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8428F5-2A98-7803-12A3-6FE1433C7A3B}"/>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244F7F35-FC45-1CC5-7012-A661979DE572}"/>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82939FB-23BB-8F35-480E-E32FC6FD534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B4A2E561-0296-B324-8A4A-7135F398F32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1A5BC6E7-3A6E-C7F4-7782-6630D9D84F3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EC8CB55-3529-5E6C-91DD-4FD970892BBA}"/>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19D5F1C-20CB-4939-1FFF-EE69AFF1564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6D324B1D-27D9-EFFD-D238-556B485C348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9CBA3F4-E07B-9405-A752-152312338E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62EE7F49-805C-2E42-2BB9-C6C523F9E10C}"/>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82D5F50F-D779-2623-E76C-6FFC3A1A79B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C0006F6D-5B25-F872-A70A-60E0721B81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F26581F8-B66B-2608-94E2-4EF019DFD7B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02646755-7DA7-8F2A-5478-02EA58015737}"/>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36A0787-AACD-58D8-0DD9-0AB4D60BFB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CA964D-37EF-E69F-8AF9-1986352885E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F53F5BB-37EE-2537-8C5E-A86A38ACF00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789C7A7-3FF6-E149-CA1D-C1516448313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4A993B34-CFE8-215D-F9AB-118774F236E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0B2F2590-A067-89B8-92FF-CFBD43FE880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946DD109-BB13-6120-0DEC-2E00054624D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A6DEFAAC-4454-5932-ECBE-20617359524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0D969B00-7E38-2CF2-B5FE-2DC378E20C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77A7C46B-4D20-2C45-AF3B-3AC7F601686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A60CFA3-29EF-BB7A-2011-C7706400E2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4C12AD69-6C36-151B-40C3-CF7CBE3B1A65}"/>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43AD0C98-66E8-57A4-3723-214D2B1C43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DD892510-A7D5-EB29-773B-125A4A7AE7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B1EF5641-7E43-4975-4389-E6331E09FB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BF99BB13-ACB4-6B62-13D8-0D478135F4B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0096289-C6A2-F133-FD86-D2333C7963E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3B0B2924-3244-B39F-AF53-D61E161FF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FBDE1B7-993C-E1DD-3A4F-A32F217A242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B08B0720-05CC-314F-F568-338F8706C88C}"/>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EA8B4945-2081-48D6-41DB-B3AAB768884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3A39606-0518-8143-8E4C-893C8A3CC68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720BA6DC-1BF9-3BF2-F7F1-4D722C24B0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2BF3AFF8-8304-9A33-D5E3-651255569BC5}"/>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2D79F9C-CF93-0A04-4FD3-39562FDBFF0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E1A532C2-3D39-BC37-BA0C-768E51EB74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A5532A9B-541A-26F2-3EBB-ADBD4AAB09F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0946C6B9-813E-1C76-BF99-783F178DEE1E}"/>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9BE36ADC-9DA7-765D-4A15-A8BE9306E67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B21B3964-4B45-FE3B-2180-A93893C3068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A7270039-EF9B-05AB-9B30-1E3C818C75C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C66D8415-3CCA-0AE0-99DE-0F40B0C6F1F6}"/>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29B9A066-76AD-3A43-9017-DCBAC57446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711D298A-BC65-7B10-E29E-1661FAF12F2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33ADFEE7-3B88-236F-A247-53FEEF33A5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A5F34F7-3393-F91C-5CD2-7D4338D59363}"/>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C7F0681E-FC34-531D-F0F7-06FEF3A9E6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3" name="TextBox 2">
            <a:extLst>
              <a:ext uri="{FF2B5EF4-FFF2-40B4-BE49-F238E27FC236}">
                <a16:creationId xmlns:a16="http://schemas.microsoft.com/office/drawing/2014/main" id="{D3065ECC-B809-690F-FABE-14EEB4B02875}"/>
              </a:ext>
            </a:extLst>
          </p:cNvPr>
          <p:cNvSpPr txBox="1"/>
          <p:nvPr/>
        </p:nvSpPr>
        <p:spPr>
          <a:xfrm>
            <a:off x="1109663" y="1303521"/>
            <a:ext cx="4361722" cy="4633320"/>
          </a:xfrm>
          <a:prstGeom prst="rect">
            <a:avLst/>
          </a:prstGeom>
          <a:noFill/>
        </p:spPr>
        <p:txBody>
          <a:bodyPr wrap="square" rtlCol="0">
            <a:spAutoFit/>
          </a:bodyPr>
          <a:lstStyle/>
          <a:p>
            <a:pPr>
              <a:lnSpc>
                <a:spcPts val="4000"/>
              </a:lnSpc>
            </a:pPr>
            <a:r>
              <a:rPr lang="en-US" sz="2000" dirty="0"/>
              <a:t>Open a terminal and type:</a:t>
            </a:r>
          </a:p>
          <a:p>
            <a:pPr algn="ctr">
              <a:lnSpc>
                <a:spcPts val="4000"/>
              </a:lnSpc>
            </a:pPr>
            <a:r>
              <a:rPr lang="en-US" sz="1800" dirty="0">
                <a:latin typeface="Courier New" panose="02070309020205020404" pitchFamily="49" charset="0"/>
                <a:cs typeface="Courier New" panose="02070309020205020404" pitchFamily="49" charset="0"/>
              </a:rPr>
              <a:t>ls –l /sys/bus/w1/devices  </a:t>
            </a:r>
          </a:p>
          <a:p>
            <a:pPr>
              <a:lnSpc>
                <a:spcPts val="4000"/>
              </a:lnSpc>
            </a:pPr>
            <a:endParaRPr lang="en-US" sz="1800" dirty="0"/>
          </a:p>
          <a:p>
            <a:pPr>
              <a:lnSpc>
                <a:spcPts val="4000"/>
              </a:lnSpc>
            </a:pPr>
            <a:r>
              <a:rPr lang="en-US" sz="1800" dirty="0"/>
              <a:t>If you see an output line starting with "</a:t>
            </a:r>
            <a:r>
              <a:rPr lang="en-US" sz="1800" b="1" dirty="0">
                <a:solidFill>
                  <a:srgbClr val="0070C0"/>
                </a:solidFill>
                <a:latin typeface="Courier New" panose="02070309020205020404" pitchFamily="49" charset="0"/>
                <a:cs typeface="Courier New" panose="02070309020205020404" pitchFamily="49" charset="0"/>
              </a:rPr>
              <a:t>28-</a:t>
            </a:r>
            <a:r>
              <a:rPr lang="en-US" sz="1800" dirty="0"/>
              <a:t>“ then you have set things up correctly and there is an active temp sensor connected to your Pi! (</a:t>
            </a:r>
            <a:r>
              <a:rPr lang="en-US" sz="1800" i="1" dirty="0"/>
              <a:t>If you don’t see it then something is wrong and troubleshooting is needed!)</a:t>
            </a:r>
          </a:p>
        </p:txBody>
      </p:sp>
      <p:pic>
        <p:nvPicPr>
          <p:cNvPr id="7" name="Picture 6" descr="A screenshot of a computer&#10;&#10;Description automatically generated">
            <a:extLst>
              <a:ext uri="{FF2B5EF4-FFF2-40B4-BE49-F238E27FC236}">
                <a16:creationId xmlns:a16="http://schemas.microsoft.com/office/drawing/2014/main" id="{B9050F22-6634-2688-5675-0D486DDFE95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95346" y="2422536"/>
            <a:ext cx="4379888" cy="1006464"/>
          </a:xfrm>
          <a:prstGeom prst="rect">
            <a:avLst/>
          </a:prstGeom>
        </p:spPr>
      </p:pic>
      <p:sp>
        <p:nvSpPr>
          <p:cNvPr id="8" name="Arrow: Left 7">
            <a:extLst>
              <a:ext uri="{FF2B5EF4-FFF2-40B4-BE49-F238E27FC236}">
                <a16:creationId xmlns:a16="http://schemas.microsoft.com/office/drawing/2014/main" id="{A4BB3AF5-5762-E750-C4A1-C7638AE4F1F0}"/>
              </a:ext>
            </a:extLst>
          </p:cNvPr>
          <p:cNvSpPr/>
          <p:nvPr/>
        </p:nvSpPr>
        <p:spPr>
          <a:xfrm>
            <a:off x="8906245" y="2893920"/>
            <a:ext cx="509588" cy="13279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76E2ED-C08C-637D-626C-5FF0B3D4A0E2}"/>
              </a:ext>
            </a:extLst>
          </p:cNvPr>
          <p:cNvSpPr txBox="1"/>
          <p:nvPr/>
        </p:nvSpPr>
        <p:spPr>
          <a:xfrm>
            <a:off x="6846016" y="4507641"/>
            <a:ext cx="4078548" cy="1477328"/>
          </a:xfrm>
          <a:prstGeom prst="rect">
            <a:avLst/>
          </a:prstGeom>
          <a:noFill/>
        </p:spPr>
        <p:txBody>
          <a:bodyPr wrap="square" rtlCol="0">
            <a:spAutoFit/>
          </a:bodyPr>
          <a:lstStyle/>
          <a:p>
            <a:pPr algn="ctr"/>
            <a:r>
              <a:rPr lang="en-US" sz="1800" b="1" i="1" dirty="0">
                <a:solidFill>
                  <a:srgbClr val="FF0000"/>
                </a:solidFill>
              </a:rPr>
              <a:t>* NOTE: If you wire the DS18B20 backwards it will get extremely hot and can potentially melt and damage your breadboard/GPIO pins.</a:t>
            </a:r>
            <a:endParaRPr lang="en-US" sz="1800" dirty="0"/>
          </a:p>
        </p:txBody>
      </p:sp>
    </p:spTree>
    <p:extLst>
      <p:ext uri="{BB962C8B-B14F-4D97-AF65-F5344CB8AC3E}">
        <p14:creationId xmlns:p14="http://schemas.microsoft.com/office/powerpoint/2010/main" val="1160861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FFA5B6F6-E446-6390-1234-7B969AB8AB13}"/>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83228002-7837-21E0-B2FD-14FD701A82FF}"/>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83DEB72-45D7-793D-0DF7-4DDE4B33AA5B}"/>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C471B55C-058F-4A1A-83A1-7B772B4F90F4}"/>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9F4247B6-FC4C-76ED-F44B-AC944DE77DDD}"/>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0F3DA4F2-95AF-7A8B-BAE8-16A83E0A651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4AAE1E1E-6F6F-1ACD-5D3E-C832DA087498}"/>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DB922BC7-8427-8C71-527A-8A1F5524E37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28DDDB9E-48DA-54A6-FF26-B342AB4B11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2330B3E-91DC-CF9D-35B1-D26D4CBE6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A4935996-A6BA-1894-589B-5F1FB734CD6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88AFF61B-7761-15FD-D38D-1421AC115A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AC25E8D-3B7D-E22D-FD67-E127735B8C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FD5FF6B3-C9FF-053C-C40D-5FB2C9B32D9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9DD3BC55-A509-966C-A5C9-FC051656DA9F}"/>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EC7C014-038E-8878-C39B-0DB7399E8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4F39F39-2F63-22E0-41C5-7BEE43E5A7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E64F48-7010-9C1C-8410-F9D62D36B2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9E2E748-0A19-4BBC-E6FE-7FB6EEB6EA8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1BBFB12A-330B-328D-1BF0-54C050D498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D75CF0FB-2CBC-EC6B-C1F6-51F83C0454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227918EE-46FF-2B16-3CC9-AEA7BEB4CED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A3EF40C2-C0AE-7AA9-36D3-4844928B5E4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C589DBC-1973-55B8-15B4-8791537AAA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A46FBED-4AC5-D906-73B9-D4E2064F18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CADD729-A234-1517-6B3F-A69A994E5B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7A7AAA8C-D081-0084-8B13-756F7D6C4CA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229DFA7-475B-5AA6-E104-199532C3EAD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8B92F3A-B0D7-E2EA-70EC-86236CCBE99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81B83F9-9D14-B516-0676-97D16E179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006B5ED5-642F-B72A-573B-D134738F1C62}"/>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9E8FBF-DD03-BAAD-7E6D-17034441061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591F4035-346D-D4FC-F21C-99EFB2B6BA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909E804D-80FD-2DFF-7BF1-09454015172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FA29D4A-54CB-0FA5-47E7-174DC4AB279F}"/>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3332DB3D-ABEA-B45B-E3A0-E30AABA544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0DEC73B8-321A-3A0F-5A90-C14FD36F33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CC8B822-4862-69C0-CF20-2BA5FF919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97C36540-F1E7-4BE7-154A-DE4CA1237AB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92CD26E7-FFF8-F006-E9C5-A0E12B65FF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C54AEC59-A3B7-612E-FBF0-97FEB1E800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98B394A-B261-21EF-E714-B619B3E976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9481AD12-AEAE-AB55-A91E-9205F8B8BD64}"/>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416B13D-5ABE-BA1A-1433-4705BE407A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6B6388-A8B2-04FA-5F03-29170C9299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F297803F-CAF8-B222-06F9-AB4AF0C79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28BB0BC7-CF1A-5E6B-9BF1-0BA35910AB9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786CF3A1-B117-ABB1-A7AC-3049D96363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7514A57-681D-3279-B20F-2DD96FF1AA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784826F3-D210-2DF3-F7E9-EAF282C2DF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22ABADF-FEAF-81D3-EEBD-7CB817C003E2}"/>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8458C41E-CC04-38D7-EB66-CDE71BEDD70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D85D728F-3313-C886-455D-8D64B5CCCA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1935DC6F-A638-008D-4C8F-0F126AA0D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A87910A2-41D2-8BE9-52C2-F2FB2587F40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D2768E7-6B12-4BFB-5A47-099003D642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8E1E192F-1EC0-A34C-988A-B883DA4D39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8A00D12-5BC9-8B97-66E5-71A5182CB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7330BE8E-D849-9C4E-0863-40613F66F04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96A493B-F65B-FFCF-6483-B5A45C5B82EB}"/>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A3EDF8A2-3388-3C30-20B5-F106F9F73D5D}"/>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09AF1B64-87ED-F5D0-F843-395D2FDAB22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9A7DE67-566F-9C30-A539-265374A7EA94}"/>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F255CC-2348-0F7F-D18C-3634893B173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57CC47D6-884F-57AD-907B-DBABDF363B9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10407B45-2603-5FDB-4B11-D0B59E8607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E5D956E-6144-ED3D-EBC7-63F2E9B4E1F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184D7E7-AFA9-2C99-D694-E34C9FA1578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F600D095-B606-72EA-F85E-2EE2C871EF84}"/>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3165AB2-FAD5-0947-713C-8829ADC5AC7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CD3DAD0B-0119-D5F6-5BFB-E9F564B0A99D}"/>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55A76F5A-D8EB-1D3D-B6DF-D2D5D6B00D0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84D303D-D773-2018-E522-FED20837DF74}"/>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7F2874-5545-BB21-CA14-5FF442DC7091}"/>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0272905-37D9-6623-B26A-FBF161543E7C}"/>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8B08371F-0788-6FA8-1D01-F92B68B9911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EBB23E4-BB76-2909-547A-188CBE1E407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E8F1801-C50E-D7BF-1AAA-9887A0C61C71}"/>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71B0CD91-CC4E-E044-ED85-089E2563BF6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E75F450-AEA7-4D3D-9AF7-811BA5ADD331}"/>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1AEF0F20-5532-3E21-D642-951D136B70F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CCFD24F-7B26-4D4C-4A7F-02E3EF0855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5F4BB3E-2D90-4AB6-2A6D-62D8830B68B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26407CC-C458-AAFA-6CD3-CA85F0190FC4}"/>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1540E5F5-FBEC-ECFA-B1F9-ECB163A3000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64C8441-506B-9403-CBC3-CD345E0A61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333C7B8-E3CB-4885-FE24-B529F8106E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5B72458C-83B4-B60C-3E92-AA5EF8B53D3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5CE5CB1-14CF-1FD3-892A-FCE6809352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A929C20-90ED-A67D-22CF-0782E18FE0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70A2D57-140A-162F-4447-A53F816A1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70708109-4A8A-554F-0796-81FD64481C4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0589589-A1A3-A7F3-C4B5-174BD750F9E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62D59BD3-E0B7-C340-08FA-1D24ACC70E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500D51AC-6D28-CCD8-B7AC-16C78F52F1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389011CD-AA40-4B6E-5D80-367F397AE82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9A13DA0-C823-A042-EBA7-BB5FBACC7C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E2750DD-F6E8-6977-EE96-F68022A440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B3D40B2C-E0E7-4F09-07A1-625FAD380B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8798538-855D-F1FF-D9B8-67C18E7FEF19}"/>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18A704D-4D0B-2BDB-AC61-78CD8B03933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9A607EE0-8E6E-ACB2-B487-1D91F3B3A06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22D9CA18-7498-DE5C-F18F-AE2D7204933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CF37DF7-5770-2E4B-3FE7-317D1538444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BABF543-ED0E-3C7D-E1D1-782D9583C6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DA97079-4C15-A8B8-2C6D-91E2D8FFF5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9A780F1-3E97-B282-707B-97F5F28816F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4C0D907-3C57-2E14-A2E4-65BF280AEEE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4C95DA2-F797-C424-A6FF-0B3D3AD74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B99C041-0775-B7EA-13B8-3E326D8B21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7B0D51C5-2219-42E4-3084-7572D2FA983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EB7375BC-BEEC-26CA-06A0-44504B251ED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3760F70-864B-A097-F09C-04DBB2D642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1E746921-C789-0212-A24C-FF5D4913C5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4CC22BA-DCF6-D3E5-A1B3-D931E46553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C9D985B3-7597-A384-A966-D74418F3058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30EA124-4594-EFD0-6F3D-EF7EB84CE8B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34F15F0-EBDA-3054-C6EC-02B7296BF4A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2E8709B-CEB9-2586-A6C4-9150ABCD3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9C83B34-3245-8A03-3A64-3F089D17719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4403297-2CEE-49E0-2EB3-CD005DAA67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7C0C568E-DE22-D0CF-83D1-6E1B7D407B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A1E2FD6F-9709-A9D0-909E-3E11F8B38D6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9B6437E-8FB0-0F6D-AFD9-56B681485B58}"/>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DF9D2D5-4AA7-825E-A8F8-8E5AAE8E724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9A44169-B01E-CF35-75B3-CE91FE6210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009E021-9157-7FF4-B122-FDAC7C7765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EEDC32-5A34-970C-A196-831712B8A75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B836D23-169C-7302-2E6D-899DF86C2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A319F71-1BA8-863A-CA4B-E283C5343D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208BE310-9362-B4EB-111F-2EAE8A10E36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032397E9-EACB-C502-9F5D-90A01347347D}"/>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9101583-5981-BF40-A475-DE96E5F8C8C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B21ACCF4-A2A9-D101-1F2E-CC46F6D608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37F05FE-F145-2578-D27E-08191ED7BD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3F5F595-F4F3-171B-75B3-5B1ACFDCBD2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F59A10C-8DB5-C240-F7B6-64A8DC2C3816}"/>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31D315E-6E9E-F057-C019-786B6EBC3AD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2CA611F-11D0-B09A-A6AD-B73C22A66704}"/>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4AE2839D-BF35-FD91-F715-FE2012C930A5}"/>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4A60B587-D67B-2161-E17D-FB8962CDAD31}"/>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F85B5914-1B64-DF72-C830-9687C0A8626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53B8F3B9-D49C-DB8F-134F-4E7AE63D655F}"/>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6030230C-C4C5-E6A4-62F8-AE37AA500E0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0BE54DB-B590-748C-E2F0-A9536C9F383A}"/>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CB074DC5-0F12-7B2F-A311-6BC4E7F587B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215FD99-8052-E22B-9033-FAD9CE76F6A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6EECB40-10CC-560B-1925-23AB7255085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5DC69D2-49DA-82E8-6705-C0D0A5CE57A6}"/>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D9C9CE04-2A91-47EE-A0FE-81E52236B7F2}"/>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2E4A2D5C-076B-8592-C408-5B74E3B1E67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591D4831-F1FA-1248-FBFA-0C5B13349D53}"/>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9CAC192E-F993-AD90-E006-31CADE78AEC4}"/>
              </a:ext>
            </a:extLst>
          </p:cNvPr>
          <p:cNvSpPr txBox="1"/>
          <p:nvPr/>
        </p:nvSpPr>
        <p:spPr>
          <a:xfrm>
            <a:off x="6849042" y="2852354"/>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the sensor in the </a:t>
            </a:r>
            <a:r>
              <a:rPr lang="en-US" sz="2000" dirty="0">
                <a:latin typeface="+mn-lt"/>
                <a:cs typeface="Courier New" panose="02070309020205020404" pitchFamily="49" charset="0"/>
              </a:rPr>
              <a:t>/sys/bus/w1/devices folder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22E175CB-76DA-5C59-9464-E66ED53A4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97432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C33C67F5-A0F0-4ADE-4180-FF3EE9B9BFC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2D21D9C0-7A29-C38F-3F32-261B29A0349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62C7E46D-25F8-4971-B043-10CC8B1485EA}"/>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D8F20C9C-AB20-F731-E44D-45EF1E66C2D6}"/>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5A0AE26-38F5-22A0-A9D9-1957D3074986}"/>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24C9BB89-F77C-8AAD-BFFF-E14B0585B00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31BE4C4A-4C5C-719A-16B0-EA84B2F02A4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7948DACE-95CB-25C2-04F3-361B79614A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AD547EA-50BD-9620-F839-CC5CE784A6DA}"/>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C977A00-91C3-73D5-D2AF-E8384D6B496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9FBB2A0B-C1BC-C54A-BDDC-C515A6A182AE}"/>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121E062C-ADDC-61A6-62D6-74FD0EE264C0}"/>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3859B493-7341-A35C-B3E0-7266EDB580D9}"/>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01BDBC5C-3F1E-3C90-B3CF-D3D2986538F5}"/>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0D2E468C-9339-EBED-A742-6A22A0524C62}"/>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8ED9CDF-7189-AA8A-064F-F9853A65C8A3}"/>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F61AAA3-2A78-C74A-2D67-7C6800608A45}"/>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E3C8ACC7-6569-068B-4A97-73E2B2C6FCE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D778BF31-E972-FE30-A89A-3D23AD524D9B}"/>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28426C7A-F9C8-6977-1EB1-7AE27DC7CDD0}"/>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E2DAB893-032A-4FBF-FA28-97B41854DC72}"/>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860363E8-52CC-A959-D6E1-014B68765C0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4BBDDA15-5D3E-BC62-5896-8ABFAE99B73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38FAA773-B074-8E85-21EE-60EB9D79E3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21775F30-A338-E818-28BF-7DC838E3D081}"/>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00BDC732-0C9B-B3C7-36AA-99925A829CA6}"/>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CAD43BB3-B256-80C7-8573-3C59A28F0C57}"/>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7A96EA-21A5-FECB-DFEE-C37EA576C609}"/>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A68BCB62-641D-A4BF-4DF7-6E7DE240C497}"/>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78B6F482-8C43-3CE6-C2EB-C6AFBD4A36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35D73E31-EEFF-427D-FEB2-7F0B8BDB5B3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1B28A17-CA86-F704-E2D1-58A7838593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01C1AA9-B04E-4B5E-40C1-3625C0D7645D}"/>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7333F5B7-F291-5993-0FCE-8F9B9DD9E4C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7B901C38-1A75-B125-BDB5-299BE08BFA2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703E862-7523-1BAE-3E37-5E07C7B3C68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3C5BBD8-BF32-3604-57AA-283946E4ACA9}"/>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71DBC917-83F0-0F3E-7B4A-14F19D862FA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5DF75F87-D4C9-9DAE-B1E2-285D4620D97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B141A3ED-F2CA-D001-CF73-F75563C9430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D146EB63-0E05-F22F-6E64-1430AF2D9AD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29E1CA3A-30EA-8FFC-D839-B5D4DB049EC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A5D756-3198-1193-79D5-5219221B4F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A340F58D-4407-B933-CB7F-BB050A5BEBC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664AABE-A717-448D-30F9-2DDC4FCC485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6BB5D1C7-2BC6-6514-D87A-3CE03D6BB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2E91539-2649-BE4E-944A-963F949D6FA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71557A4F-823D-7F2D-144A-3FAC9F8203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DE1CFA41-FFD1-0398-706E-C16DC9CEBBD5}"/>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6C3D281B-8D83-1A57-9E9C-40507D9DE3E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E4A0948-30AE-3582-F786-F4A935F4FE3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51B210-F3E7-7CFA-0F41-0C78BF24D5B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E7C526D1-E948-0419-C31C-D378E68DE8F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C0FB7C80-20EA-63E4-2B22-A1E84C80A4A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6A4C0F3E-A805-797B-DB47-F92FFE859ED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D144FF0F-4BBC-1457-FD73-EAB08D2B2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A87EBCA5-6E4E-66F6-A313-6D6E3E3BD993}"/>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E8311578-79FE-EBF1-6B38-AF043D8F180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730262FB-69DC-0FD8-C6A1-E7757869AD9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0856C846-782A-73D7-C3C7-913C9FFAD8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3308CF05-C63E-3C86-E507-21D137F9DF61}"/>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300F5B7-94A7-58CE-B03E-0775C96CC42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02CDEC74-4779-123C-7FBB-CDEA2CE13B5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5BFC3CA5-98C3-7D8F-2938-A24A36AE95B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3D155CAE-9061-CE87-1412-BC9E8834F6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7B4A7242-C1F9-E089-BC39-A4C6326B0FF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3A2BDC69-4783-A823-812C-AAC52C0CC8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EEF04970-2F12-910F-6250-4E16C79F2C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C87E531-B8E3-8A0B-F552-8ACA2CB7742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692D0FD4-CFA2-F11D-C345-4CF888D937A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25D8B34F-82EE-B92E-9521-3873D1A7A14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96ABCD5B-64DC-FFFF-171C-3FDE2516C99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64384EAE-656E-1FD8-2876-E39162A5E11C}"/>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622D5F5-BED1-03CE-C457-DABEFBD81C8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EA4A1F38-7E5A-7407-56E5-81116A1565E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484514EA-3000-98D0-34C7-525C07B5A17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4994ED0-91DD-DA73-5B76-EC0F0C9398C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6ECA90BA-8221-57E5-4735-D8FEDCB3B0B0}"/>
              </a:ext>
            </a:extLst>
          </p:cNvPr>
          <p:cNvSpPr txBox="1"/>
          <p:nvPr/>
        </p:nvSpPr>
        <p:spPr>
          <a:xfrm>
            <a:off x="1205474" y="1270607"/>
            <a:ext cx="4324523" cy="5152116"/>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/home/pi/iot-cloud-workshop/temp_check.py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temp readings print to the program output shell tab</a:t>
            </a:r>
          </a:p>
          <a:p>
            <a:pPr marL="457200" indent="-457200">
              <a:lnSpc>
                <a:spcPts val="4000"/>
              </a:lnSpc>
              <a:buFont typeface="+mj-lt"/>
              <a:buAutoNum type="arabicPeriod"/>
            </a:pPr>
            <a:r>
              <a:rPr lang="en-US" sz="2000" dirty="0"/>
              <a:t>Press CTRL+C to stop the program</a:t>
            </a:r>
            <a:endParaRPr lang="en-US" sz="900" dirty="0"/>
          </a:p>
        </p:txBody>
      </p:sp>
      <p:pic>
        <p:nvPicPr>
          <p:cNvPr id="5" name="Picture 4">
            <a:extLst>
              <a:ext uri="{FF2B5EF4-FFF2-40B4-BE49-F238E27FC236}">
                <a16:creationId xmlns:a16="http://schemas.microsoft.com/office/drawing/2014/main" id="{94C12EA1-3226-4521-C7CC-F1055B01662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595FB69B-6EAF-10B6-1002-AFDA2227FE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4517" y="3982618"/>
            <a:ext cx="400050" cy="35242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08CA35C-EF4F-2AEB-950F-B11FD4FEFF41}"/>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62798" y="1963524"/>
            <a:ext cx="4423511" cy="3155438"/>
          </a:xfrm>
          <a:prstGeom prst="rect">
            <a:avLst/>
          </a:prstGeom>
        </p:spPr>
      </p:pic>
      <p:sp>
        <p:nvSpPr>
          <p:cNvPr id="10" name="Arrow: Left 9">
            <a:extLst>
              <a:ext uri="{FF2B5EF4-FFF2-40B4-BE49-F238E27FC236}">
                <a16:creationId xmlns:a16="http://schemas.microsoft.com/office/drawing/2014/main" id="{9E322A44-18AB-5635-BEC1-11FD14784F43}"/>
              </a:ext>
            </a:extLst>
          </p:cNvPr>
          <p:cNvSpPr/>
          <p:nvPr/>
        </p:nvSpPr>
        <p:spPr>
          <a:xfrm>
            <a:off x="7220041" y="220671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6C71232A-6D78-FE88-BA7A-9231489F30D7}"/>
              </a:ext>
            </a:extLst>
          </p:cNvPr>
          <p:cNvSpPr/>
          <p:nvPr/>
        </p:nvSpPr>
        <p:spPr>
          <a:xfrm>
            <a:off x="7800458" y="4849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52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Logistics Discussion</a:t>
            </a:r>
          </a:p>
          <a:p>
            <a:pPr algn="ctr">
              <a:lnSpc>
                <a:spcPts val="4000"/>
              </a:lnSpc>
            </a:pPr>
            <a:endParaRPr lang="en-US" sz="2400" dirty="0"/>
          </a:p>
          <a:p>
            <a:pPr algn="ctr">
              <a:lnSpc>
                <a:spcPts val="4000"/>
              </a:lnSpc>
            </a:pPr>
            <a:r>
              <a:rPr lang="en-US" sz="2400" dirty="0"/>
              <a:t>Everyone on the same page?</a:t>
            </a:r>
          </a:p>
          <a:p>
            <a:pPr algn="ctr">
              <a:lnSpc>
                <a:spcPts val="4000"/>
              </a:lnSpc>
            </a:pPr>
            <a:endParaRPr lang="en-US" sz="2400" dirty="0"/>
          </a:p>
          <a:p>
            <a:pPr algn="ctr">
              <a:lnSpc>
                <a:spcPts val="4000"/>
              </a:lnSpc>
            </a:pPr>
            <a:endParaRPr lang="en-US" sz="2400" dirty="0"/>
          </a:p>
          <a:p>
            <a:pPr algn="ctr">
              <a:lnSpc>
                <a:spcPts val="4000"/>
              </a:lnSpc>
            </a:pPr>
            <a:r>
              <a:rPr lang="en-US" sz="2400" dirty="0"/>
              <a:t>Help each other out!</a:t>
            </a:r>
          </a:p>
          <a:p>
            <a:pPr algn="ctr">
              <a:lnSpc>
                <a:spcPts val="4000"/>
              </a:lnSpc>
            </a:pPr>
            <a:endParaRPr lang="en-US" sz="2000" dirty="0"/>
          </a:p>
        </p:txBody>
      </p:sp>
      <p:pic>
        <p:nvPicPr>
          <p:cNvPr id="965" name="Picture 964">
            <a:extLst>
              <a:ext uri="{FF2B5EF4-FFF2-40B4-BE49-F238E27FC236}">
                <a16:creationId xmlns:a16="http://schemas.microsoft.com/office/drawing/2014/main" id="{221DE0B3-3375-FD53-E735-61CBFDF5A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7149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10B42B5-29D1-799D-0C5C-4AE9D486A827}"/>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07ACA797-6346-73DF-5BF9-0B978A1210D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8925142-6755-0906-F265-BEDF9F0854A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2C17DFCE-A819-5415-8165-644C2953D6F5}"/>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C992F11E-01B0-7C10-7064-64AEE3A8802A}"/>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8E1AD9E-2F93-1E5C-808B-A39C2950383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9ACFCE46-6219-AA96-5AB9-0815D2EF3F5F}"/>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150DC2FD-CA14-7F36-DB50-85B6ECEF01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C549751-3ACB-0750-080A-14C95AA569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60091F5-6037-5A98-0A39-EAC2DAD99B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416CBD0-13DB-D2C5-4406-34CA3CA94BAE}"/>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601A7AF-D26F-7017-6D7D-7B74A8E88A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058224E3-F21C-8A3D-2181-15D4E4F0515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046974C-8186-A3D6-AA37-E60CD6E401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CA406FDD-FCC4-78B0-36AB-AB67F8D2F8C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0B2391-4BD4-3B9D-DBF0-6BBB292924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C775BF12-AC0C-C37E-9866-0950938ED4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61ECE3F-661A-973B-C7C8-8F3A965C24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FD53D86-48E9-6465-9694-E2F17649681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56D1329-A276-E7B6-70F0-B6D7CCC925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9FCD6420-C52E-62CC-C189-1DD8045745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A803A77-AA9B-9FC0-BF18-69E60FEEB0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9FDE94EC-94A9-3A3C-6270-717A0C55DAC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2789F95-D4B3-0770-99F1-394511C918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60D2D45-956D-DF81-956B-62AE319D41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50E9947-3DEB-6957-C7E1-D9E5546FB8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81002A57-61E7-09EA-9B5C-BF43DB2369A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5F9D99D-889E-C15D-86E7-220CCE7EDE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305ECA97-A762-8B43-08E3-53AA786D4B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6C052268-4057-5D3B-8745-072FB6BF8A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17E7EFA0-C2EE-335C-CDA7-BB1D56DB2E7F}"/>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8684446-460E-2FF8-59C0-5678D1C7FC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C7392EB7-0328-17C9-6DB9-67CA16B3D7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34A311F-877D-8643-95AB-E37368A325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44F108DF-6708-11A5-4EF9-437CDC5141D1}"/>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3B86C6E-9FC3-853C-F870-33A91EFEC3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90E054F1-8FE1-9017-378A-333B97A3B7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7363EB86-47D2-8DDB-2E00-DBB2166F4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582B7E6-EA06-09CA-E210-A685A5D7A1F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506B2220-962F-DF71-2DA2-F9A59927B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81E8B5E8-774F-567A-ECE7-9268F4524C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5A31A28-8FCF-D6E1-1D65-92BAAEA4B8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200852B-E696-736D-7652-78B8304D29C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03EFDFB-C430-8485-EC47-33442264C1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88E1446-B9CA-7070-96CF-CA855A312C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73A5A7F2-0F4F-1C85-7CB1-424D54299E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87AFD04-EF4A-E2F7-0180-AE8D0A52DE00}"/>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4280C36F-8150-AB4B-A8F4-1DEB0AB2C0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EF10668-8FA7-6130-370B-C287128BD6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F6CD4203-175C-90F6-8344-EE0B77DDF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D55D15C-CC96-5CCB-7F40-02D797827964}"/>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30D7FF3-76B0-CBB4-BCD3-6389EB3C0C2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C3EDD70-F61D-425A-059A-CF7A4DA09C2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ADE1D2DA-D630-49A3-6268-11455C3BED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05DA379D-868A-3183-6AA6-168BAEDAA0FB}"/>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467B5AF-9848-B307-6597-3D3D45B2B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69F90D43-03B1-528E-0EC4-301FDCD1C60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202D73D1-B753-D311-CF6B-D6D6EF16D66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524AC011-32C4-FB5A-D061-BF67FF8596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A949817-1273-682E-FAF6-A07C1AC87B45}"/>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F1696AD-6F03-AFD5-6395-C1EC6C03DBE4}"/>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FACC77E-3CB2-FEEE-3035-83A272488D1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D64624F1-134B-9891-4ECD-F1243441E1B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32E769D0-6944-2AC4-4FB4-9A3FFB9D045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1007633A-CEB4-4154-A4B6-89082A929EA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D42FF12-C778-4B47-4FF3-8406CD262C0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75C55C33-F97E-1B80-F326-464B7438C05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7B4D9053-3BEC-F264-6ABB-644F6FABBC7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3744A914-0BB9-9127-0285-26D7738FB8E5}"/>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04B51C6A-41B2-4D30-F6E2-331DB07684A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C48A1A4-FA2D-8E75-3A31-2EB2D51AEC11}"/>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1C449F1D-C761-C120-047C-7507B2731948}"/>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B51987EE-6847-C325-2090-96AD797CF6AD}"/>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C4AE397-406C-C58C-1CD2-1F6A0891E6D7}"/>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35276471-75EB-8CBC-8FD1-19987010AF3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93E0AEC9-179A-D7CB-F278-52DA2DB5D4AA}"/>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B111936-FE31-B54E-57D2-30EC94AF266D}"/>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D559FD3-EA2F-048B-0231-90EB0CC14A6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0E45D50-8C89-A136-FEEC-BA0A3BDFD58A}"/>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BD6522B9-E3EC-0675-D47E-AA04B634CDDB}"/>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2098CC7-6C16-D123-109D-20B6785DBCD3}"/>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85952C-266C-6281-8222-393140070B76}"/>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272898D-221E-88EA-B43C-04CA9DF8D992}"/>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AF0E291-C786-D748-7609-9FD02F46E558}"/>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F7CDB091-6CE3-F30B-4436-88F1912261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DB32371-2E22-0773-8E62-FC199DA6CA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A190F910-6F47-F24D-C16A-E7663262A84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63C5A610-3AFA-63D1-7E8D-5DD4B440C81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CDDACF20-F858-5D97-65DE-EC59B50E6B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2542385-CD8B-D107-1E7D-28056BF8E5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3C114CB3-0299-4A5D-4203-FDD1D0231E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2A75891E-04C7-6CF2-1D85-865C36825B8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E6E81B69-87A0-D166-EE2C-C5C69B4642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A784FFBE-F73B-C4E3-C207-0A311C9A738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836FC4B-837F-8802-7C36-C7D06A1E43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8729B49A-67DD-B5E4-FB0A-B5E94D44DA1D}"/>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9943E06-D3DA-1540-C117-821353D184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A87AAD62-7F90-8377-94D8-B8646B0920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87344F0D-7C28-EA18-5637-11106472137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82FFC5A-5A38-48D0-E984-540EC076191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95A3AF1-0DE7-A060-C7C8-8E0842535A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5D670DED-82D5-A824-23C2-B367A7914E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663FE7C-E056-1B03-CBCC-A46F65D8FC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2AF066CE-B1FD-8B3A-882F-8E3F80DFAA1D}"/>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6053EF0E-741B-C631-B0EB-C8116E1914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18FFA83F-DA26-B189-BDCC-9F21186BB34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58B83F-4742-8BB1-32FD-17BB1DEEEB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9C9B578-65D8-0984-84CA-74E3B6FDFF4A}"/>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CEE7-3DE5-E6E0-490C-18CCC3DDD3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67659DE4-A4F6-3A46-BC0E-207F0843BF5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28E0FD-0ADF-EDF1-53DB-30601B156C6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7BB7C1A-7AD4-82FF-6D81-D794883CDE08}"/>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5DE400A9-B348-9A52-47D0-571714FAEF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D4961372-513A-E22F-EE49-24271EC189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02E991D4-3CE0-B21A-E622-1B37F130AA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B31B0CB-966B-C8EA-763F-B5A1FA55EC7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6D668F0-434F-7087-83E8-0D88D91F81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92E5CEC-614C-7A84-B936-B69528577E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CFFB533-D31A-ECAD-DD8F-4921A7F894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AC8E5CD8-5B16-D8A7-5E8B-AAC106B102C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5F5B910-DC57-0AF7-93FB-D8494F2666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2C9E7E8-8A14-E870-EFEB-AFAA853DBF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1350569A-A942-3163-471D-BC2DCE33CE5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6386683D-E0BE-C5AD-7866-0215787EA75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C63791A3-8A5D-D91F-4319-31026599A8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9AF8829A-62F8-A9A1-6203-6FD9BBEF8B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0F42E6C-1F4E-99FD-63AC-43ACD92A3B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D80514FF-EBC4-474C-9672-DF26160DF2EA}"/>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069EC79-60AE-034D-5C21-ED46364568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47F8A9-98E5-B196-16EC-A480EEF933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73E4C415-4AD0-DEE8-B10A-DA1862904A9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6322AC6-5E74-38DD-5784-E3990AEC79CA}"/>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103EFA3-8CF5-D274-6E15-89023C63250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257C244-7546-1EA5-9700-6E2052118B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DD6ADB2-AF95-743E-E22B-D1BD3D67C2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A4990FE-2A03-A906-2BD2-C930127E4253}"/>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D235207E-14C4-9BEE-A225-617ED035C77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BCB213B-2CBB-C973-8294-7AD0CDE9B85E}"/>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250A5874-B039-FB73-2021-69BB90E5F0E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DAF2EA-9F55-000A-20CD-E6A75715518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59C5FF77-39B4-F7EB-77FF-E5EE80DEDC4E}"/>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BF429F6E-3AE9-676C-337A-84453B83E08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BA1938E0-83B6-AE8C-3453-4222769F468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18288BAF-D540-30F1-F8E7-9B73D7F9201E}"/>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1E9F05E6-8850-082F-F328-C06402A7D1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3B3C3E5-A713-1EBB-C501-8251C8820494}"/>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0C1EBC99-4936-CFD6-C9F0-9959B1817F1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11738C0A-B342-0195-91CF-95155E3937F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7FE1E5E8-3126-C719-85EE-395CEEB7C87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E147AE9-3234-66F4-B380-0C5DED7BEA7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94FAABE-72C4-2A4C-682C-9D7622406882}"/>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9D392A4-423A-3FCC-781A-44765FF9333B}"/>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E989BCB-5962-27D3-F4B2-6884F92C041B}"/>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Code runs successfully to blink the LED and print the temp reading to the screen</a:t>
            </a:r>
          </a:p>
          <a:p>
            <a:pPr algn="ctr">
              <a:lnSpc>
                <a:spcPts val="4000"/>
              </a:lnSpc>
            </a:pPr>
            <a:endParaRPr lang="en-US" sz="2000" dirty="0">
              <a:solidFill>
                <a:srgbClr val="FF0000"/>
              </a:solidFill>
            </a:endParaRPr>
          </a:p>
          <a:p>
            <a:pPr algn="ctr">
              <a:lnSpc>
                <a:spcPts val="4000"/>
              </a:lnSpc>
            </a:pPr>
            <a:r>
              <a:rPr lang="en-US" sz="2000" i="1" dirty="0">
                <a:solidFill>
                  <a:srgbClr val="FF0000"/>
                </a:solidFill>
              </a:rPr>
              <a:t>Test putting your fingers on the temp sensor to watch the readings change</a:t>
            </a:r>
          </a:p>
        </p:txBody>
      </p:sp>
      <p:pic>
        <p:nvPicPr>
          <p:cNvPr id="965" name="Picture 964">
            <a:extLst>
              <a:ext uri="{FF2B5EF4-FFF2-40B4-BE49-F238E27FC236}">
                <a16:creationId xmlns:a16="http://schemas.microsoft.com/office/drawing/2014/main" id="{9A9426CB-D79D-D11A-566D-C96635460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369917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2144177"/>
          </a:xfrm>
          <a:prstGeom prst="rect">
            <a:avLst/>
          </a:prstGeom>
          <a:noFill/>
        </p:spPr>
        <p:txBody>
          <a:bodyPr wrap="square" rtlCol="0">
            <a:spAutoFit/>
          </a:bodyPr>
          <a:lstStyle/>
          <a:p>
            <a:pPr>
              <a:lnSpc>
                <a:spcPts val="4000"/>
              </a:lnSpc>
            </a:pPr>
            <a:endParaRPr lang="en-US" sz="2000" dirty="0"/>
          </a:p>
          <a:p>
            <a:pPr>
              <a:lnSpc>
                <a:spcPts val="4000"/>
              </a:lnSpc>
            </a:pPr>
            <a:endParaRPr lang="en-US" sz="2000" dirty="0"/>
          </a:p>
          <a:p>
            <a:pPr>
              <a:lnSpc>
                <a:spcPts val="4000"/>
              </a:lnSpc>
            </a:pPr>
            <a:endParaRPr lang="en-US" sz="2000" dirty="0"/>
          </a:p>
          <a:p>
            <a:pPr algn="ctr">
              <a:lnSpc>
                <a:spcPts val="4000"/>
              </a:lnSpc>
            </a:pPr>
            <a:r>
              <a:rPr lang="en-US" sz="3600" dirty="0">
                <a:solidFill>
                  <a:srgbClr val="00B050"/>
                </a:solidFill>
              </a:rPr>
              <a:t>LUNCH BREAK</a:t>
            </a:r>
          </a:p>
        </p:txBody>
      </p:sp>
      <p:pic>
        <p:nvPicPr>
          <p:cNvPr id="965" name="Picture 964">
            <a:extLst>
              <a:ext uri="{FF2B5EF4-FFF2-40B4-BE49-F238E27FC236}">
                <a16:creationId xmlns:a16="http://schemas.microsoft.com/office/drawing/2014/main" id="{AAAB1EB9-B259-C258-9E8A-D912D15137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16828" y="2258089"/>
            <a:ext cx="3546703" cy="2660027"/>
          </a:xfrm>
          <a:prstGeom prst="rect">
            <a:avLst/>
          </a:prstGeom>
        </p:spPr>
      </p:pic>
    </p:spTree>
    <p:extLst>
      <p:ext uri="{BB962C8B-B14F-4D97-AF65-F5344CB8AC3E}">
        <p14:creationId xmlns:p14="http://schemas.microsoft.com/office/powerpoint/2010/main" val="680432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6648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639155"/>
          </a:xfrm>
          <a:prstGeom prst="rect">
            <a:avLst/>
          </a:prstGeom>
          <a:noFill/>
        </p:spPr>
        <p:txBody>
          <a:bodyPr wrap="square" rtlCol="0">
            <a:spAutoFit/>
          </a:bodyPr>
          <a:lstStyle/>
          <a:p>
            <a:pPr>
              <a:lnSpc>
                <a:spcPts val="4000"/>
              </a:lnSpc>
            </a:pPr>
            <a:r>
              <a:rPr lang="en-US" sz="2000" b="1" u="sng" dirty="0"/>
              <a:t>STEP 1:  Confirm Azure Student Subscription Access</a:t>
            </a:r>
          </a:p>
          <a:p>
            <a:pPr algn="ctr">
              <a:lnSpc>
                <a:spcPts val="4000"/>
              </a:lnSpc>
            </a:pPr>
            <a:r>
              <a:rPr lang="en-US" sz="2000" i="1" dirty="0">
                <a:solidFill>
                  <a:srgbClr val="FF0000"/>
                </a:solidFill>
              </a:rPr>
              <a:t>This step should have been completed prior to the workshop</a:t>
            </a:r>
          </a:p>
          <a:p>
            <a:pPr>
              <a:lnSpc>
                <a:spcPts val="4000"/>
              </a:lnSpc>
            </a:pPr>
            <a:endParaRPr lang="en-US" sz="2000" dirty="0">
              <a:solidFill>
                <a:schemeClr val="tx1"/>
              </a:solidFill>
            </a:endParaRPr>
          </a:p>
          <a:p>
            <a:pPr>
              <a:lnSpc>
                <a:spcPts val="4000"/>
              </a:lnSpc>
            </a:pPr>
            <a:r>
              <a:rPr lang="en-US" sz="2000" dirty="0">
                <a:solidFill>
                  <a:schemeClr val="tx1"/>
                </a:solidFill>
              </a:rPr>
              <a:t>Confirm that you can log in to </a:t>
            </a:r>
            <a:r>
              <a:rPr lang="en-US" sz="2000" dirty="0">
                <a:solidFill>
                  <a:schemeClr val="tx1"/>
                </a:solidFill>
                <a:hlinkClick r:id="rId6"/>
              </a:rPr>
              <a:t>portal.azure.com </a:t>
            </a:r>
            <a:r>
              <a:rPr lang="en-US" sz="2000" dirty="0">
                <a:solidFill>
                  <a:schemeClr val="tx1"/>
                </a:solidFill>
              </a:rPr>
              <a:t>and confirm you have access to an </a:t>
            </a:r>
            <a:r>
              <a:rPr lang="en-US" sz="2000" i="1" dirty="0">
                <a:solidFill>
                  <a:srgbClr val="0070C0"/>
                </a:solidFill>
              </a:rPr>
              <a:t>Azure for Students</a:t>
            </a:r>
            <a:r>
              <a:rPr lang="en-US" sz="2000" dirty="0">
                <a:solidFill>
                  <a:srgbClr val="FF0000"/>
                </a:solidFill>
              </a:rPr>
              <a:t> </a:t>
            </a:r>
            <a:r>
              <a:rPr lang="en-US" sz="2000" dirty="0">
                <a:solidFill>
                  <a:schemeClr val="tx1"/>
                </a:solidFill>
              </a:rPr>
              <a:t>subscription.</a:t>
            </a:r>
          </a:p>
        </p:txBody>
      </p:sp>
      <p:pic>
        <p:nvPicPr>
          <p:cNvPr id="1028" name="Picture 4" descr="Microsoft Azure logo transparent PNG ...">
            <a:extLst>
              <a:ext uri="{FF2B5EF4-FFF2-40B4-BE49-F238E27FC236}">
                <a16:creationId xmlns:a16="http://schemas.microsoft.com/office/drawing/2014/main" id="{17CF2AFB-CBBB-9F4B-61D1-B4142880E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A6013B-941B-6D70-7FF3-8DD2A17C5C58}"/>
              </a:ext>
            </a:extLst>
          </p:cNvPr>
          <p:cNvPicPr>
            <a:picLocks noChangeAspect="1"/>
          </p:cNvPicPr>
          <p:nvPr/>
        </p:nvPicPr>
        <p:blipFill>
          <a:blip r:embed="rId8"/>
          <a:stretch>
            <a:fillRect/>
          </a:stretch>
        </p:blipFill>
        <p:spPr>
          <a:xfrm>
            <a:off x="6849743" y="2134667"/>
            <a:ext cx="3947700" cy="2697823"/>
          </a:xfrm>
          <a:prstGeom prst="rect">
            <a:avLst/>
          </a:prstGeom>
        </p:spPr>
      </p:pic>
      <p:sp>
        <p:nvSpPr>
          <p:cNvPr id="5" name="Arrow: Left 4">
            <a:extLst>
              <a:ext uri="{FF2B5EF4-FFF2-40B4-BE49-F238E27FC236}">
                <a16:creationId xmlns:a16="http://schemas.microsoft.com/office/drawing/2014/main" id="{43E42D9F-96CF-2C0E-85F0-9A19C3F4F587}"/>
              </a:ext>
            </a:extLst>
          </p:cNvPr>
          <p:cNvSpPr/>
          <p:nvPr/>
        </p:nvSpPr>
        <p:spPr>
          <a:xfrm>
            <a:off x="7879621" y="466537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D262ABEA-3B07-FFCA-A635-5740892DBA64}"/>
              </a:ext>
            </a:extLst>
          </p:cNvPr>
          <p:cNvSpPr/>
          <p:nvPr/>
        </p:nvSpPr>
        <p:spPr>
          <a:xfrm>
            <a:off x="8123105" y="27625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0347990-7DD8-BEAD-2377-CBC8C084FD77}"/>
                  </a:ext>
                </a:extLst>
              </p14:cNvPr>
              <p14:cNvContentPartPr/>
              <p14:nvPr/>
            </p14:nvContentPartPr>
            <p14:xfrm>
              <a:off x="7915646" y="2272766"/>
              <a:ext cx="744120" cy="53640"/>
            </p14:xfrm>
          </p:contentPart>
        </mc:Choice>
        <mc:Fallback xmlns="">
          <p:pic>
            <p:nvPicPr>
              <p:cNvPr id="10" name="Ink 9">
                <a:extLst>
                  <a:ext uri="{FF2B5EF4-FFF2-40B4-BE49-F238E27FC236}">
                    <a16:creationId xmlns:a16="http://schemas.microsoft.com/office/drawing/2014/main" id="{70347990-7DD8-BEAD-2377-CBC8C084FD77}"/>
                  </a:ext>
                </a:extLst>
              </p:cNvPr>
              <p:cNvPicPr/>
              <p:nvPr/>
            </p:nvPicPr>
            <p:blipFill>
              <a:blip r:embed="rId10"/>
              <a:stretch>
                <a:fillRect/>
              </a:stretch>
            </p:blipFill>
            <p:spPr>
              <a:xfrm>
                <a:off x="7862006" y="2165126"/>
                <a:ext cx="851760" cy="269280"/>
              </a:xfrm>
              <a:prstGeom prst="rect">
                <a:avLst/>
              </a:prstGeom>
            </p:spPr>
          </p:pic>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5152116"/>
          </a:xfrm>
          <a:prstGeom prst="rect">
            <a:avLst/>
          </a:prstGeom>
          <a:noFill/>
        </p:spPr>
        <p:txBody>
          <a:bodyPr wrap="square" rtlCol="0">
            <a:spAutoFit/>
          </a:bodyPr>
          <a:lstStyle/>
          <a:p>
            <a:pPr>
              <a:lnSpc>
                <a:spcPts val="4000"/>
              </a:lnSpc>
            </a:pPr>
            <a:r>
              <a:rPr lang="en-US" sz="2000" b="1" u="sng" dirty="0"/>
              <a:t>STEP 2:  Create an Azure </a:t>
            </a:r>
            <a:r>
              <a:rPr lang="en-US" sz="2000" b="1" u="sng" dirty="0" err="1"/>
              <a:t>IoTHub</a:t>
            </a:r>
            <a:r>
              <a:rPr lang="en-US" sz="2000" b="1" u="sng" dirty="0"/>
              <a:t> Resource</a:t>
            </a:r>
          </a:p>
          <a:p>
            <a:pPr marL="457200" indent="-457200">
              <a:lnSpc>
                <a:spcPts val="4000"/>
              </a:lnSpc>
              <a:buFont typeface="+mj-lt"/>
              <a:buAutoNum type="arabicPeriod"/>
            </a:pPr>
            <a:r>
              <a:rPr lang="en-US" sz="2000" dirty="0"/>
              <a:t>Click on </a:t>
            </a:r>
            <a:r>
              <a:rPr lang="en-US" sz="2000" i="1" dirty="0">
                <a:solidFill>
                  <a:srgbClr val="00B0F0"/>
                </a:solidFill>
              </a:rPr>
              <a:t>Create a resource </a:t>
            </a:r>
            <a:r>
              <a:rPr lang="en-US" sz="2000" dirty="0"/>
              <a:t>from the left-hand nav menu (hamburger) or from the main </a:t>
            </a:r>
            <a:r>
              <a:rPr lang="en-US" sz="2000" i="1" dirty="0">
                <a:solidFill>
                  <a:srgbClr val="00B0F0"/>
                </a:solidFill>
              </a:rPr>
              <a:t>Azure services</a:t>
            </a:r>
            <a:r>
              <a:rPr lang="en-US" sz="2000" dirty="0"/>
              <a:t> link at the top </a:t>
            </a:r>
          </a:p>
          <a:p>
            <a:pPr marL="457200" indent="-457200">
              <a:lnSpc>
                <a:spcPts val="4000"/>
              </a:lnSpc>
              <a:buFont typeface="+mj-lt"/>
              <a:buAutoNum type="arabicPeriod"/>
            </a:pPr>
            <a:r>
              <a:rPr lang="en-US" sz="2000" dirty="0"/>
              <a:t>In the search bar, type </a:t>
            </a:r>
            <a:r>
              <a:rPr lang="en-US" sz="1800" dirty="0">
                <a:solidFill>
                  <a:schemeClr val="tx1"/>
                </a:solidFill>
                <a:latin typeface="Courier New" panose="02070309020205020404" pitchFamily="49" charset="0"/>
                <a:cs typeface="Courier New" panose="02070309020205020404" pitchFamily="49" charset="0"/>
              </a:rPr>
              <a:t>IoT Hub </a:t>
            </a:r>
            <a:r>
              <a:rPr lang="en-US" sz="2000" dirty="0"/>
              <a:t>and select </a:t>
            </a:r>
            <a:r>
              <a:rPr lang="en-US" sz="2000" i="1" dirty="0">
                <a:solidFill>
                  <a:srgbClr val="00B0F0"/>
                </a:solidFill>
              </a:rPr>
              <a:t>IoT Hub </a:t>
            </a:r>
            <a:r>
              <a:rPr lang="en-US" sz="2000" dirty="0"/>
              <a:t>from the dropdown list.</a:t>
            </a:r>
          </a:p>
          <a:p>
            <a:pPr marL="457200" indent="-457200">
              <a:lnSpc>
                <a:spcPts val="4000"/>
              </a:lnSpc>
              <a:buFont typeface="+mj-lt"/>
              <a:buAutoNum type="arabicPeriod"/>
            </a:pPr>
            <a:r>
              <a:rPr lang="en-US" sz="2000" dirty="0"/>
              <a:t>Click on </a:t>
            </a:r>
            <a:r>
              <a:rPr lang="en-US" sz="2000" i="1" dirty="0">
                <a:solidFill>
                  <a:srgbClr val="00B0F0"/>
                </a:solidFill>
              </a:rPr>
              <a:t>Create</a:t>
            </a:r>
            <a:r>
              <a:rPr lang="en-US" sz="2000" dirty="0"/>
              <a:t>.</a:t>
            </a:r>
          </a:p>
        </p:txBody>
      </p:sp>
      <p:pic>
        <p:nvPicPr>
          <p:cNvPr id="11" name="Picture 10">
            <a:hlinkClick r:id="rId6"/>
            <a:extLst>
              <a:ext uri="{FF2B5EF4-FFF2-40B4-BE49-F238E27FC236}">
                <a16:creationId xmlns:a16="http://schemas.microsoft.com/office/drawing/2014/main" id="{F55A4D00-1109-1071-6E07-17FD5B3B858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436845" y="5689402"/>
            <a:ext cx="1397169" cy="519326"/>
          </a:xfrm>
          <a:prstGeom prst="rect">
            <a:avLst/>
          </a:prstGeom>
        </p:spPr>
      </p:pic>
      <p:sp>
        <p:nvSpPr>
          <p:cNvPr id="12" name="TextBox 11">
            <a:extLst>
              <a:ext uri="{FF2B5EF4-FFF2-40B4-BE49-F238E27FC236}">
                <a16:creationId xmlns:a16="http://schemas.microsoft.com/office/drawing/2014/main" id="{522FAC15-27B2-0D4F-5D84-AB82A087FCC2}"/>
              </a:ext>
            </a:extLst>
          </p:cNvPr>
          <p:cNvSpPr txBox="1"/>
          <p:nvPr/>
        </p:nvSpPr>
        <p:spPr>
          <a:xfrm>
            <a:off x="9229508" y="6131020"/>
            <a:ext cx="1811841" cy="230832"/>
          </a:xfrm>
          <a:prstGeom prst="rect">
            <a:avLst/>
          </a:prstGeom>
          <a:noFill/>
        </p:spPr>
        <p:txBody>
          <a:bodyPr wrap="square" rtlCol="0">
            <a:spAutoFit/>
          </a:bodyPr>
          <a:lstStyle/>
          <a:p>
            <a:pPr algn="ctr"/>
            <a:r>
              <a:rPr lang="en-US" sz="900" dirty="0"/>
              <a:t>Azure </a:t>
            </a:r>
            <a:r>
              <a:rPr lang="en-US" sz="900" dirty="0" err="1"/>
              <a:t>IoTHub</a:t>
            </a:r>
            <a:endParaRPr lang="en-US" sz="900" dirty="0"/>
          </a:p>
        </p:txBody>
      </p:sp>
      <p:pic>
        <p:nvPicPr>
          <p:cNvPr id="13" name="Picture 4" descr="Microsoft Azure logo transparent PNG ...">
            <a:extLst>
              <a:ext uri="{FF2B5EF4-FFF2-40B4-BE49-F238E27FC236}">
                <a16:creationId xmlns:a16="http://schemas.microsoft.com/office/drawing/2014/main" id="{2E903A0A-66CF-AE5B-A393-977C01DC53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shot of a computer&#10;&#10;Description automatically generated">
            <a:extLst>
              <a:ext uri="{FF2B5EF4-FFF2-40B4-BE49-F238E27FC236}">
                <a16:creationId xmlns:a16="http://schemas.microsoft.com/office/drawing/2014/main" id="{F1F01E4B-95AD-27B3-109C-36A600601331}"/>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662797" y="1734385"/>
            <a:ext cx="4396838" cy="1475549"/>
          </a:xfrm>
          <a:prstGeom prst="rect">
            <a:avLst/>
          </a:prstGeom>
        </p:spPr>
      </p:pic>
      <p:sp>
        <p:nvSpPr>
          <p:cNvPr id="15" name="Flowchart: Connector 14">
            <a:extLst>
              <a:ext uri="{FF2B5EF4-FFF2-40B4-BE49-F238E27FC236}">
                <a16:creationId xmlns:a16="http://schemas.microsoft.com/office/drawing/2014/main" id="{4BE8253C-F73B-3308-9649-215A7038EECC}"/>
              </a:ext>
            </a:extLst>
          </p:cNvPr>
          <p:cNvSpPr/>
          <p:nvPr/>
        </p:nvSpPr>
        <p:spPr>
          <a:xfrm>
            <a:off x="6995808" y="18597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FA3B2397-6BFC-8037-6192-EF2DD70B1199}"/>
              </a:ext>
            </a:extLst>
          </p:cNvPr>
          <p:cNvSpPr/>
          <p:nvPr/>
        </p:nvSpPr>
        <p:spPr>
          <a:xfrm>
            <a:off x="9060504" y="18750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33EE433D-03BD-8A36-F201-39A00A309E60}"/>
              </a:ext>
            </a:extLst>
          </p:cNvPr>
          <p:cNvSpPr/>
          <p:nvPr/>
        </p:nvSpPr>
        <p:spPr>
          <a:xfrm>
            <a:off x="7263821" y="22311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8" name="Picture 7">
            <a:extLst>
              <a:ext uri="{FF2B5EF4-FFF2-40B4-BE49-F238E27FC236}">
                <a16:creationId xmlns:a16="http://schemas.microsoft.com/office/drawing/2014/main" id="{6066F66A-A6B0-B831-8757-44EB5564DE1F}"/>
              </a:ext>
            </a:extLst>
          </p:cNvPr>
          <p:cNvPicPr>
            <a:picLocks noChangeAspect="1"/>
          </p:cNvPicPr>
          <p:nvPr/>
        </p:nvPicPr>
        <p:blipFill>
          <a:blip r:embed="rId10"/>
          <a:stretch>
            <a:fillRect/>
          </a:stretch>
        </p:blipFill>
        <p:spPr>
          <a:xfrm>
            <a:off x="7319665" y="3708068"/>
            <a:ext cx="1222486" cy="1855366"/>
          </a:xfrm>
          <a:prstGeom prst="rect">
            <a:avLst/>
          </a:prstGeom>
        </p:spPr>
      </p:pic>
      <p:sp>
        <p:nvSpPr>
          <p:cNvPr id="9" name="Flowchart: Connector 8">
            <a:extLst>
              <a:ext uri="{FF2B5EF4-FFF2-40B4-BE49-F238E27FC236}">
                <a16:creationId xmlns:a16="http://schemas.microsoft.com/office/drawing/2014/main" id="{927A0B62-0FDD-FD08-AA3B-C5FBA35121E7}"/>
              </a:ext>
            </a:extLst>
          </p:cNvPr>
          <p:cNvSpPr/>
          <p:nvPr/>
        </p:nvSpPr>
        <p:spPr>
          <a:xfrm>
            <a:off x="9060504" y="23893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00ED7C92-0174-12F7-17ED-0C522B971DC6}"/>
              </a:ext>
            </a:extLst>
          </p:cNvPr>
          <p:cNvSpPr/>
          <p:nvPr/>
        </p:nvSpPr>
        <p:spPr>
          <a:xfrm>
            <a:off x="8091980" y="53610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0" name="Arrow: Left 9">
            <a:extLst>
              <a:ext uri="{FF2B5EF4-FFF2-40B4-BE49-F238E27FC236}">
                <a16:creationId xmlns:a16="http://schemas.microsoft.com/office/drawing/2014/main" id="{A07C9733-2D52-A3AB-1681-2C3306B92BBB}"/>
              </a:ext>
            </a:extLst>
          </p:cNvPr>
          <p:cNvSpPr/>
          <p:nvPr/>
        </p:nvSpPr>
        <p:spPr>
          <a:xfrm>
            <a:off x="7787878" y="5397216"/>
            <a:ext cx="234723" cy="7965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559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5827"/>
          </a:xfrm>
          <a:prstGeom prst="rect">
            <a:avLst/>
          </a:prstGeom>
          <a:noFill/>
        </p:spPr>
        <p:txBody>
          <a:bodyPr wrap="square" rtlCol="0">
            <a:spAutoFit/>
          </a:bodyPr>
          <a:lstStyle/>
          <a:p>
            <a:pPr>
              <a:lnSpc>
                <a:spcPts val="4000"/>
              </a:lnSpc>
            </a:pPr>
            <a:r>
              <a:rPr lang="en-US" sz="2000" b="1" u="sng" dirty="0"/>
              <a:t>STEP 3a:  Configure the </a:t>
            </a:r>
            <a:r>
              <a:rPr lang="en-US" sz="2000" b="1" u="sng" dirty="0" err="1"/>
              <a:t>IoTHub</a:t>
            </a:r>
            <a:endParaRPr lang="en-US" sz="2000" b="1" u="sng" dirty="0"/>
          </a:p>
          <a:p>
            <a:pPr marL="228600" indent="-228600">
              <a:lnSpc>
                <a:spcPts val="4000"/>
              </a:lnSpc>
              <a:buFont typeface="+mj-lt"/>
              <a:buAutoNum type="arabicPeriod"/>
            </a:pPr>
            <a:r>
              <a:rPr lang="en-US" sz="1100" b="1" dirty="0"/>
              <a:t>Subscription</a:t>
            </a:r>
            <a:r>
              <a:rPr lang="en-US" sz="1100" dirty="0"/>
              <a:t>: Select the </a:t>
            </a:r>
            <a:r>
              <a:rPr lang="en-US" sz="1100" i="1" dirty="0">
                <a:solidFill>
                  <a:srgbClr val="00B0F0"/>
                </a:solidFill>
              </a:rPr>
              <a:t>Azure for Students</a:t>
            </a:r>
            <a:r>
              <a:rPr lang="en-US" sz="1100" dirty="0"/>
              <a:t> subscription.</a:t>
            </a:r>
          </a:p>
          <a:p>
            <a:pPr marL="228600" indent="-228600">
              <a:lnSpc>
                <a:spcPts val="4000"/>
              </a:lnSpc>
              <a:buFont typeface="+mj-lt"/>
              <a:buAutoNum type="arabicPeriod"/>
            </a:pPr>
            <a:r>
              <a:rPr lang="en-US" sz="1100" b="1" dirty="0"/>
              <a:t>Resource Group</a:t>
            </a:r>
            <a:r>
              <a:rPr lang="en-US" sz="1100" dirty="0"/>
              <a:t>: Click on </a:t>
            </a:r>
            <a:r>
              <a:rPr lang="en-US" sz="1100" i="1" dirty="0">
                <a:solidFill>
                  <a:srgbClr val="00B0F0"/>
                </a:solidFill>
              </a:rPr>
              <a:t>Create new </a:t>
            </a:r>
            <a:r>
              <a:rPr lang="en-US" sz="1100" dirty="0"/>
              <a:t>and name the new resource group </a:t>
            </a:r>
            <a:r>
              <a:rPr lang="en-US" sz="1100" dirty="0">
                <a:latin typeface="Courier New" panose="02070309020205020404" pitchFamily="49" charset="0"/>
                <a:cs typeface="Courier New" panose="02070309020205020404" pitchFamily="49" charset="0"/>
              </a:rPr>
              <a:t>IOT-WKSHP</a:t>
            </a:r>
            <a:r>
              <a:rPr lang="en-US" sz="1100" dirty="0"/>
              <a:t> .</a:t>
            </a:r>
          </a:p>
          <a:p>
            <a:pPr marL="228600" indent="-228600">
              <a:lnSpc>
                <a:spcPts val="4000"/>
              </a:lnSpc>
              <a:buFont typeface="+mj-lt"/>
              <a:buAutoNum type="arabicPeriod"/>
            </a:pPr>
            <a:r>
              <a:rPr lang="en-US" sz="1100" b="1" dirty="0"/>
              <a:t>IoT Hub Name</a:t>
            </a:r>
            <a:r>
              <a:rPr lang="en-US" sz="1100" dirty="0"/>
              <a:t>: Enter </a:t>
            </a:r>
            <a:r>
              <a:rPr lang="en-US" sz="1100" dirty="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yourinitials</a:t>
            </a:r>
            <a:r>
              <a:rPr lang="en-US" sz="1100" dirty="0">
                <a:latin typeface="Courier New" panose="02070309020205020404" pitchFamily="49" charset="0"/>
                <a:cs typeface="Courier New" panose="02070309020205020404" pitchFamily="49" charset="0"/>
              </a:rPr>
              <a:t>&gt;-</a:t>
            </a:r>
            <a:r>
              <a:rPr lang="en-US" sz="1100" dirty="0" err="1">
                <a:latin typeface="Courier New" panose="02070309020205020404" pitchFamily="49" charset="0"/>
                <a:cs typeface="Courier New" panose="02070309020205020404" pitchFamily="49" charset="0"/>
              </a:rPr>
              <a:t>iotwkshp</a:t>
            </a:r>
            <a:r>
              <a:rPr lang="en-US" sz="1100" dirty="0"/>
              <a:t> as the IoT hub name - for example, I named mine </a:t>
            </a:r>
            <a:r>
              <a:rPr lang="en-US" sz="1100" dirty="0" err="1">
                <a:latin typeface="Courier New" panose="02070309020205020404" pitchFamily="49" charset="0"/>
                <a:cs typeface="Courier New" panose="02070309020205020404" pitchFamily="49" charset="0"/>
              </a:rPr>
              <a:t>jkb-iotwkshp</a:t>
            </a:r>
            <a:endParaRPr lang="en-US" sz="1100" dirty="0">
              <a:latin typeface="Courier New" panose="02070309020205020404" pitchFamily="49" charset="0"/>
              <a:cs typeface="Courier New" panose="02070309020205020404" pitchFamily="49" charset="0"/>
            </a:endParaRPr>
          </a:p>
          <a:p>
            <a:pPr marL="228600" indent="-228600">
              <a:lnSpc>
                <a:spcPts val="4000"/>
              </a:lnSpc>
              <a:buFont typeface="+mj-lt"/>
              <a:buAutoNum type="arabicPeriod"/>
            </a:pPr>
            <a:r>
              <a:rPr lang="en-US" sz="1100" b="1" dirty="0"/>
              <a:t>Region</a:t>
            </a:r>
            <a:r>
              <a:rPr lang="en-US" sz="1100" dirty="0"/>
              <a:t>: Set this to </a:t>
            </a:r>
            <a:r>
              <a:rPr lang="en-US" sz="1100" i="1" dirty="0">
                <a:solidFill>
                  <a:srgbClr val="00B0F0"/>
                </a:solidFill>
              </a:rPr>
              <a:t>East US</a:t>
            </a:r>
            <a:endParaRPr lang="en-US" sz="1100" dirty="0"/>
          </a:p>
          <a:p>
            <a:pPr marL="228600" indent="-228600">
              <a:lnSpc>
                <a:spcPts val="4000"/>
              </a:lnSpc>
              <a:buFont typeface="+mj-lt"/>
              <a:buAutoNum type="arabicPeriod"/>
            </a:pPr>
            <a:r>
              <a:rPr lang="en-US" sz="1100" b="1" dirty="0"/>
              <a:t>Tier</a:t>
            </a:r>
            <a:r>
              <a:rPr lang="en-US" sz="1100" dirty="0"/>
              <a:t>: Set this to </a:t>
            </a:r>
            <a:r>
              <a:rPr lang="en-US" sz="1100" i="1" dirty="0">
                <a:solidFill>
                  <a:srgbClr val="00B0F0"/>
                </a:solidFill>
              </a:rPr>
              <a:t>Free</a:t>
            </a:r>
            <a:endParaRPr lang="en-US" sz="1100" dirty="0"/>
          </a:p>
          <a:p>
            <a:pPr marL="228600" indent="-228600">
              <a:lnSpc>
                <a:spcPts val="4000"/>
              </a:lnSpc>
              <a:buFont typeface="+mj-lt"/>
              <a:buAutoNum type="arabicPeriod"/>
            </a:pPr>
            <a:r>
              <a:rPr lang="en-US" sz="1100" dirty="0"/>
              <a:t>Leave all other settings at default and click the </a:t>
            </a:r>
            <a:r>
              <a:rPr lang="en-US" sz="1100" i="1" dirty="0">
                <a:solidFill>
                  <a:srgbClr val="00B0F0"/>
                </a:solidFill>
              </a:rPr>
              <a:t>Review + create  </a:t>
            </a:r>
            <a:r>
              <a:rPr lang="en-US" sz="1100" dirty="0"/>
              <a:t>button</a:t>
            </a:r>
          </a:p>
        </p:txBody>
      </p:sp>
      <p:pic>
        <p:nvPicPr>
          <p:cNvPr id="5" name="Picture 4" descr="Microsoft Azure logo transparent PNG ...">
            <a:extLst>
              <a:ext uri="{FF2B5EF4-FFF2-40B4-BE49-F238E27FC236}">
                <a16:creationId xmlns:a16="http://schemas.microsoft.com/office/drawing/2014/main" id="{A9CCD29C-99E0-E9AE-2378-3FBFD922A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DE3BAC-11C6-5EF7-D05A-D67EB60FBC33}"/>
              </a:ext>
            </a:extLst>
          </p:cNvPr>
          <p:cNvPicPr>
            <a:picLocks noChangeAspect="1"/>
          </p:cNvPicPr>
          <p:nvPr/>
        </p:nvPicPr>
        <p:blipFill>
          <a:blip r:embed="rId7"/>
          <a:stretch>
            <a:fillRect/>
          </a:stretch>
        </p:blipFill>
        <p:spPr>
          <a:xfrm>
            <a:off x="6687060" y="1402089"/>
            <a:ext cx="4346867" cy="3872554"/>
          </a:xfrm>
          <a:prstGeom prst="rect">
            <a:avLst/>
          </a:prstGeom>
        </p:spPr>
      </p:pic>
      <p:pic>
        <p:nvPicPr>
          <p:cNvPr id="11" name="Picture 10">
            <a:extLst>
              <a:ext uri="{FF2B5EF4-FFF2-40B4-BE49-F238E27FC236}">
                <a16:creationId xmlns:a16="http://schemas.microsoft.com/office/drawing/2014/main" id="{19219CB9-65B7-729B-FB94-9BF24D71E1AE}"/>
              </a:ext>
            </a:extLst>
          </p:cNvPr>
          <p:cNvPicPr>
            <a:picLocks noChangeAspect="1"/>
          </p:cNvPicPr>
          <p:nvPr/>
        </p:nvPicPr>
        <p:blipFill>
          <a:blip r:embed="rId8"/>
          <a:stretch>
            <a:fillRect/>
          </a:stretch>
        </p:blipFill>
        <p:spPr>
          <a:xfrm>
            <a:off x="6647465" y="5303045"/>
            <a:ext cx="3889671" cy="372192"/>
          </a:xfrm>
          <a:prstGeom prst="rect">
            <a:avLst/>
          </a:prstGeom>
        </p:spPr>
      </p:pic>
      <p:sp>
        <p:nvSpPr>
          <p:cNvPr id="12" name="Arrow: Left 11">
            <a:extLst>
              <a:ext uri="{FF2B5EF4-FFF2-40B4-BE49-F238E27FC236}">
                <a16:creationId xmlns:a16="http://schemas.microsoft.com/office/drawing/2014/main" id="{FF0A2FF4-6623-E6F9-C80E-49A054CF902B}"/>
              </a:ext>
            </a:extLst>
          </p:cNvPr>
          <p:cNvSpPr/>
          <p:nvPr/>
        </p:nvSpPr>
        <p:spPr>
          <a:xfrm>
            <a:off x="9058253" y="32593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AE539C7-5093-72C1-EC66-871EBCB7BD3E}"/>
              </a:ext>
            </a:extLst>
          </p:cNvPr>
          <p:cNvSpPr/>
          <p:nvPr/>
        </p:nvSpPr>
        <p:spPr>
          <a:xfrm>
            <a:off x="8732704" y="36067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BC24D41D-04C5-1D52-329D-67B49384AAD5}"/>
              </a:ext>
            </a:extLst>
          </p:cNvPr>
          <p:cNvSpPr/>
          <p:nvPr/>
        </p:nvSpPr>
        <p:spPr>
          <a:xfrm>
            <a:off x="8860493" y="406657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B122AE13-EAE4-75D2-5126-833DB0B9B7B2}"/>
              </a:ext>
            </a:extLst>
          </p:cNvPr>
          <p:cNvSpPr/>
          <p:nvPr/>
        </p:nvSpPr>
        <p:spPr>
          <a:xfrm>
            <a:off x="8657612" y="43035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345EAECF-9F5D-203C-50A6-E8DE376D5C22}"/>
              </a:ext>
            </a:extLst>
          </p:cNvPr>
          <p:cNvSpPr/>
          <p:nvPr/>
        </p:nvSpPr>
        <p:spPr>
          <a:xfrm>
            <a:off x="8536130" y="45521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0C6F6713-1AF2-2136-0F84-CEA992250BFF}"/>
              </a:ext>
            </a:extLst>
          </p:cNvPr>
          <p:cNvSpPr/>
          <p:nvPr/>
        </p:nvSpPr>
        <p:spPr>
          <a:xfrm>
            <a:off x="7536415" y="54980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0B521B6-94BC-2377-CB93-062FA5675792}"/>
              </a:ext>
            </a:extLst>
          </p:cNvPr>
          <p:cNvSpPr/>
          <p:nvPr/>
        </p:nvSpPr>
        <p:spPr>
          <a:xfrm>
            <a:off x="9597871" y="323215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Flowchart: Connector 13">
            <a:extLst>
              <a:ext uri="{FF2B5EF4-FFF2-40B4-BE49-F238E27FC236}">
                <a16:creationId xmlns:a16="http://schemas.microsoft.com/office/drawing/2014/main" id="{7B820F1A-291E-9D48-359F-7EA6711CF51D}"/>
              </a:ext>
            </a:extLst>
          </p:cNvPr>
          <p:cNvSpPr/>
          <p:nvPr/>
        </p:nvSpPr>
        <p:spPr>
          <a:xfrm>
            <a:off x="9305903" y="359107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DCB5C337-88CA-CA38-C480-29B9A257B349}"/>
              </a:ext>
            </a:extLst>
          </p:cNvPr>
          <p:cNvSpPr/>
          <p:nvPr/>
        </p:nvSpPr>
        <p:spPr>
          <a:xfrm>
            <a:off x="9397112" y="40447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18" name="Flowchart: Connector 17">
            <a:extLst>
              <a:ext uri="{FF2B5EF4-FFF2-40B4-BE49-F238E27FC236}">
                <a16:creationId xmlns:a16="http://schemas.microsoft.com/office/drawing/2014/main" id="{9CDEB88E-EE44-5C62-6038-34595C013FA1}"/>
              </a:ext>
            </a:extLst>
          </p:cNvPr>
          <p:cNvSpPr/>
          <p:nvPr/>
        </p:nvSpPr>
        <p:spPr>
          <a:xfrm>
            <a:off x="9215314" y="42716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3" name="Flowchart: Connector 22">
            <a:extLst>
              <a:ext uri="{FF2B5EF4-FFF2-40B4-BE49-F238E27FC236}">
                <a16:creationId xmlns:a16="http://schemas.microsoft.com/office/drawing/2014/main" id="{985A682E-A65E-F7F7-11BE-38D2715A18C3}"/>
              </a:ext>
            </a:extLst>
          </p:cNvPr>
          <p:cNvSpPr/>
          <p:nvPr/>
        </p:nvSpPr>
        <p:spPr>
          <a:xfrm>
            <a:off x="9087608" y="45180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24" name="Flowchart: Connector 23">
            <a:extLst>
              <a:ext uri="{FF2B5EF4-FFF2-40B4-BE49-F238E27FC236}">
                <a16:creationId xmlns:a16="http://schemas.microsoft.com/office/drawing/2014/main" id="{F13ECE1F-005B-885E-27D4-B1D3F22F558D}"/>
              </a:ext>
            </a:extLst>
          </p:cNvPr>
          <p:cNvSpPr/>
          <p:nvPr/>
        </p:nvSpPr>
        <p:spPr>
          <a:xfrm>
            <a:off x="8094652" y="5486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Tree>
    <p:extLst>
      <p:ext uri="{BB962C8B-B14F-4D97-AF65-F5344CB8AC3E}">
        <p14:creationId xmlns:p14="http://schemas.microsoft.com/office/powerpoint/2010/main" val="122161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982106" y="1272419"/>
            <a:ext cx="4536235" cy="4102854"/>
          </a:xfrm>
          <a:prstGeom prst="rect">
            <a:avLst/>
          </a:prstGeom>
          <a:noFill/>
        </p:spPr>
        <p:txBody>
          <a:bodyPr wrap="square" rtlCol="0">
            <a:spAutoFit/>
          </a:bodyPr>
          <a:lstStyle/>
          <a:p>
            <a:pPr>
              <a:lnSpc>
                <a:spcPts val="4000"/>
              </a:lnSpc>
            </a:pPr>
            <a:r>
              <a:rPr lang="en-US" sz="2000" b="1" u="sng" dirty="0"/>
              <a:t>STEP 3b:  Additional Configuration</a:t>
            </a:r>
          </a:p>
          <a:p>
            <a:pPr marL="457200" indent="-457200">
              <a:lnSpc>
                <a:spcPts val="4000"/>
              </a:lnSpc>
              <a:buFont typeface="+mj-lt"/>
              <a:buAutoNum type="arabicPeriod"/>
            </a:pPr>
            <a:endParaRPr lang="en-US" sz="1200" dirty="0"/>
          </a:p>
          <a:p>
            <a:pPr marL="457200" indent="-457200">
              <a:lnSpc>
                <a:spcPts val="4000"/>
              </a:lnSpc>
              <a:buFont typeface="+mj-lt"/>
              <a:buAutoNum type="arabicPeriod"/>
            </a:pPr>
            <a:r>
              <a:rPr lang="en-US" sz="1200" dirty="0"/>
              <a:t>Review all the settings you have configured for your IoT Hub and then click the </a:t>
            </a:r>
            <a:r>
              <a:rPr lang="en-US" sz="1200" i="1" dirty="0">
                <a:solidFill>
                  <a:srgbClr val="00B0F0"/>
                </a:solidFill>
              </a:rPr>
              <a:t>Create</a:t>
            </a:r>
            <a:r>
              <a:rPr lang="en-US" sz="1200" dirty="0"/>
              <a:t> button in the lower left</a:t>
            </a:r>
          </a:p>
          <a:p>
            <a:pPr marL="457200" indent="-457200">
              <a:lnSpc>
                <a:spcPts val="4000"/>
              </a:lnSpc>
              <a:buFont typeface="+mj-lt"/>
              <a:buAutoNum type="arabicPeriod"/>
            </a:pPr>
            <a:r>
              <a:rPr lang="en-US" sz="1200" dirty="0"/>
              <a:t>Azure will start deploying your IoT Hub. This process may take a few moments.  Once deployment is complete, you will receive a notification, and you can click on </a:t>
            </a:r>
            <a:r>
              <a:rPr lang="en-US" sz="1200" i="1" dirty="0">
                <a:solidFill>
                  <a:srgbClr val="00B0F0"/>
                </a:solidFill>
              </a:rPr>
              <a:t>Go to resource </a:t>
            </a:r>
            <a:r>
              <a:rPr lang="en-US" sz="1200" dirty="0"/>
              <a:t>to access your new IoT Hub.</a:t>
            </a:r>
          </a:p>
        </p:txBody>
      </p:sp>
      <p:pic>
        <p:nvPicPr>
          <p:cNvPr id="8" name="Picture 4" descr="Microsoft Azure logo transparent PNG ...">
            <a:extLst>
              <a:ext uri="{FF2B5EF4-FFF2-40B4-BE49-F238E27FC236}">
                <a16:creationId xmlns:a16="http://schemas.microsoft.com/office/drawing/2014/main" id="{30D5635D-53BB-6CC8-99D6-D147FF37B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computer&#10;&#10;Description automatically generated">
            <a:extLst>
              <a:ext uri="{FF2B5EF4-FFF2-40B4-BE49-F238E27FC236}">
                <a16:creationId xmlns:a16="http://schemas.microsoft.com/office/drawing/2014/main" id="{F94FA169-4A49-5233-D71C-961C54DB08A2}"/>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841371" y="4384240"/>
            <a:ext cx="3739674" cy="1848523"/>
          </a:xfrm>
          <a:prstGeom prst="rect">
            <a:avLst/>
          </a:prstGeom>
          <a:ln>
            <a:solidFill>
              <a:schemeClr val="tx1"/>
            </a:solidFill>
          </a:ln>
        </p:spPr>
      </p:pic>
      <p:pic>
        <p:nvPicPr>
          <p:cNvPr id="14" name="Picture 13" descr="A screenshot of a computer program&#10;&#10;Description automatically generated">
            <a:extLst>
              <a:ext uri="{FF2B5EF4-FFF2-40B4-BE49-F238E27FC236}">
                <a16:creationId xmlns:a16="http://schemas.microsoft.com/office/drawing/2014/main" id="{136FEF9D-98BD-9B46-5B33-1C2E592AEE1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808029" y="1396562"/>
            <a:ext cx="2031125" cy="2823078"/>
          </a:xfrm>
          <a:prstGeom prst="rect">
            <a:avLst/>
          </a:prstGeom>
          <a:ln>
            <a:solidFill>
              <a:schemeClr val="tx1"/>
            </a:solidFill>
          </a:ln>
        </p:spPr>
      </p:pic>
      <p:sp>
        <p:nvSpPr>
          <p:cNvPr id="17" name="Flowchart: Connector 16">
            <a:extLst>
              <a:ext uri="{FF2B5EF4-FFF2-40B4-BE49-F238E27FC236}">
                <a16:creationId xmlns:a16="http://schemas.microsoft.com/office/drawing/2014/main" id="{60EF9242-0E61-6FF2-11FB-D04CA7B47163}"/>
              </a:ext>
            </a:extLst>
          </p:cNvPr>
          <p:cNvSpPr/>
          <p:nvPr/>
        </p:nvSpPr>
        <p:spPr>
          <a:xfrm>
            <a:off x="8443432" y="409868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686B73AE-9DC4-117A-B01E-9EC07E61FABD}"/>
              </a:ext>
            </a:extLst>
          </p:cNvPr>
          <p:cNvSpPr/>
          <p:nvPr/>
        </p:nvSpPr>
        <p:spPr>
          <a:xfrm>
            <a:off x="8541438" y="582936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2008080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D529B5E-AFDA-2CB3-45C9-AEF4687FC64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7EF60D6-4151-D485-62A1-56515292F25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DE35BA00-A9BC-9AE1-96E3-B954E23C82F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4655239F-822E-6D57-9C4D-C8EB5F34C79E}"/>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5D9C93A4-50DA-AF75-D43A-22B41F103BC0}"/>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9FB93CE6-6521-2231-3563-38980061FE9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667226E-0851-73B9-D738-A48BDEA480BA}"/>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E157CCF5-79BD-099F-06EE-003BAAEF41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AAF8284F-FB60-2952-44AD-BC8670C2C36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07B86DB-F857-E412-0467-D3A8DACF7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14E0B306-7410-2263-DE8F-F5DA25BA8D7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AE3F867F-DEB5-0FC9-C725-37EE69E1C0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2118AFB4-D747-259A-040A-4ACD70B44B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02F6C001-ADDF-A752-1873-0C9E9B821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CDF01F9-71FB-5609-9774-BF2F1307AAE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1E485F7-8EB8-3073-5B90-A1312BAE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B1795B2-1F58-C0E4-4F84-F5894DEB03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90AFB5-879B-E167-391E-CC76510D581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4D3F7FF2-B684-037B-005D-B5A8C9BFB8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63877921-E16C-B752-5B9D-E01272F085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8B28A1C-2A99-2CE8-7907-EA2EEDA4C8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F104F09E-69C1-9A32-C9C0-6A81004EC7C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18A26C4-1FC6-98DD-DE40-FCA03AF0181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EEF86C1-C72F-A144-C283-553B26CEE6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CBB9436-CD30-24C6-851A-6D0FAD968D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6E7EA5B-53C3-D806-55AA-802787E1479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4466B90-1135-1049-8CD5-4F1FB2B0D98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9919A6C-5BB6-4CC3-58F0-0E7BCDD5EE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773627F6-5F29-6E67-16AD-EF0B926F36A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755C00-5185-B2DC-3AF9-B7ABE74F6CB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DDF1D846-49C0-F825-FB3A-BEF328C3BC5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E69F250E-4CF1-8540-9401-F7D6F35444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75C297A-F518-CA8E-0DA6-110B54D473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24DFB30-F14E-B008-8C37-93C356C284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B13EE8D-CB0E-286C-ACD6-5CF4A46CAC3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195F648-BDEF-6F69-E68F-B31E94588A0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583D7AC-6D19-1662-6883-ECBC5A048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1C9E1FA7-5E0C-A76E-1BE6-109700AFEA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4F32173-BAED-90D3-FC7C-80AC47E1DD5A}"/>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A43C04C-1A99-44D7-383F-D7265DBAEC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39A4C93-3DF9-778A-C8EF-3D9ABF0279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15FBB5A-B694-6D05-38C9-636C260F104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8D500C5-1442-D845-B714-C6B8607EF9A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2323883A-44BD-5AA2-9BE0-F38B9B259AF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E241C933-5894-7FE7-080C-DCBB0D4F9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54B997F4-E342-7FB2-E77B-6F4379F51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B09F6B6-B706-FBB8-6417-44A2CF53143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C9AC54B-403A-FC78-08FC-CA1FE30B6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F4D9F418-D36A-C3A7-0512-E065DA7D65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1F52FA0-A48C-4200-A21F-4350F467D9F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20AD4BD5-DAB5-AB5B-144A-57F33ED4075E}"/>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64A1BCF6-31AB-AB85-DC7E-48DC52EC60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E0998D8-A3C5-A17B-1626-E1AC675FA8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1E05A10-11F3-0CC9-B1C5-894390027E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F31FF0FF-37D7-3AC3-4068-083455F50ACD}"/>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D701AD2-12E9-D923-1678-6411935C48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ABF68BE7-81E7-160A-3024-C519252F84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CC7CB22C-4C43-EEB3-ED62-982BA9A417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C462D5-B9D6-5548-365E-FDC8F1101571}"/>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6E3D0F8-1624-4F5B-0054-94ED897A8C7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B7809005-282A-4C79-5C8E-BBE201A6279F}"/>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684131A1-D80B-7594-860D-31625416689F}"/>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C4B0798-53E0-10BA-951A-653563E518E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00F58877-4B99-C043-E4ED-917D00816070}"/>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A6A9EE51-3DF2-ADE6-3E6C-582DF878E55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4971938-C73A-A7D6-68E2-F58ACDA2332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74C66F-E6EE-8CB6-B87C-5B65853DB35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D7D865-F41F-C0B7-F221-DEBA124C9423}"/>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87258E71-1ECE-AC1D-85A1-94512A2CDB3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ED300A8-C792-9FE5-C262-BD688724495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70A6E286-90CB-CFE9-99D6-31D88FAA59F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7B06C73-5E15-1EAE-73DB-0FEC3134DBD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81958CC4-18CD-908A-27AF-E290D0C8455C}"/>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AA505D82-DA4A-02E6-0DB1-B8A2DF8BBA6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9D4EC90-C857-B47E-AD00-B861D5CA8DB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A576413B-7F8B-70AD-1386-902F133AA9D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A8CDD755-055A-EEB1-2DC5-AA59B29BFBB6}"/>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DCC1D5E4-ABA9-0261-FD0C-89650944F0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055577EE-4AB4-A520-9C5F-FE1C0E15DF90}"/>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E26C8A69-09E0-DBD5-2B90-55B5AEBA877E}"/>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CB4C0786-1159-BBC9-801F-DF1D8F80B3E1}"/>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E2179F5-AAF6-1469-798D-570B7083064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404831D-9FF6-4002-B7B3-1F4D6459C79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9225F988-E7E8-29A5-B659-08F47DD3ED2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E712AC72-274A-B8F5-B0A6-BAFD50B5434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C00E932A-96D0-00CD-5BC5-7639028C1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FFC9819C-B055-CF13-F617-C8BCB61D692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F64AB640-D38C-0CA2-D25B-B9ACEBA9FBE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686A3A1-A156-40DA-7995-BED2ACF0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D04AC57-5765-83E6-D81F-3E1B5F326F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DB28E353-3669-40A3-3F4B-CA106BF4BD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9A090206-92F8-883D-D27F-20D6E3E48BB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5B17DE04-3F9E-ACB4-7DF2-A2C06BF5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B32DEE8-02CE-CEF0-A030-8C6296FE4EC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973026FC-AC2D-1D57-6CC6-AB154AECF0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629EFA2F-D970-A611-3A0A-12F0A178AD90}"/>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02C94D-A8EF-DB55-CF12-E280AFA731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7E10F3A6-8F0F-5A90-7102-B8A1A42F82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58BA763-17C5-D164-7A07-D928C09BE1E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ACC0891E-7158-20E1-2D82-90C3441241D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F0A12637-6C26-9874-5B09-B979B2B2B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2DBAB65-7900-C81D-E695-C86DD05BCE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FBC34D0-7AB2-8B2B-EA37-091E861BB0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9DB3C320-571A-F766-154C-554B3DA78782}"/>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DBDD62CC-3924-83BE-4708-A4E1ADEE1B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866A1594-D755-8DDF-C599-337C57859D8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93FB9340-AD4B-7167-CCD1-8F9B66BE973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20B086D-BED1-96B1-C372-9452840D0AE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AFB45D4C-97B8-D3CE-90AC-71D97A663D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EED52D6-9F88-9FF8-80AF-255A6BF7AA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013B116-D10B-F7A3-CD52-E0DCD5D416F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0445C06B-AE1A-31A8-5FB4-28BCBA2843E1}"/>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CDDF91B3-DF13-BA10-FAA0-BA20A29AA1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0A0A353F-3CAD-F824-2667-97E3F88B9BB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2DCBD94-F56F-3E06-3D39-538580EB5CA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B7988C0-E407-850A-5B61-5C6E063BD21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9FAECC24-90E8-FD67-7DD5-5EF9AD3B0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A2C5DA8-A232-7245-BD57-989675E8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402243C5-1E42-174C-CAB4-FBFDA36FC1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925C1EE-E283-969C-910E-EF87B0A5627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193A5D5-BFED-93A3-8FBA-C8B85CECD8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1C59D94-0AFF-FD4A-B74E-AC00D0DF4B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9C5BED4-D3C4-2C5D-2ED8-6E3F5A10DF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86088303-6D6D-4B0F-0BD6-484A5306852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6E050CE-4B7C-A983-6633-E1805A0848A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CC711ECA-46E6-5A26-22F3-CE2D45335D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228D822-1A4B-DAA9-06ED-2D6E26FB76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72996E-C055-D9E7-3E25-1CEF361D1A8F}"/>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FD943BA9-E3A3-2FFD-DF0D-9E32895DF4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DE6F2F29-9F79-6D1E-3FB9-D805E66D4D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AB50EA1-B014-C595-05E6-F953C467B48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E2FC380-7DF7-24A4-5393-D967D36CD48B}"/>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514807BE-6195-B57E-81F7-AA956E2BAA2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379FC9B1-38D4-F839-9B67-7669E1A6BE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8E7C28-B370-A4F3-37F6-AFB99E972B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68789EF0-6B7A-E83C-CDB8-F602DB927D75}"/>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1A30D27-A5CB-9B1E-C2DF-95EC4560706A}"/>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62275AE-5D38-FFC0-7F39-795F19BE11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F70BA36-E75F-CB3B-7C0D-83B58746DC51}"/>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29BB65D3-B927-9514-6C06-3E61BE57E6C9}"/>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38111D9-DB63-368D-33A3-47A5BECB3DF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083BF8F1-BCC1-3B01-130D-4F6DB31BDFB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7D69D5B-2505-B9EB-A717-54BB0003B5A3}"/>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08EB8A5C-5945-D8FC-FBBB-FA3A4237D6D9}"/>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CD91EB4-3C52-79E5-53EB-5E33C4C0B52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00C1EF41-F0A1-C2BA-CE7C-FCD3095DFFE9}"/>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3A784CBD-0FA3-F268-0A14-9472326B282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751EFB1-5461-03D1-5B2C-68EAC1E8ACA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25E8A29-E4E6-347E-CDAE-2947DB80307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0D9608BA-48AA-8967-E60F-237A59DF93E9}"/>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4F6EBCC7-387C-1271-A8D6-CDB72FF958C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8F2456AD-0669-A761-0500-7DEC55E17256}"/>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4A61264B-3141-E2D4-BD1A-5677D0C027B8}"/>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solidFill>
                  <a:schemeClr val="tx1"/>
                </a:solidFill>
              </a:rPr>
              <a:t>Everyone has a new Azure </a:t>
            </a:r>
            <a:r>
              <a:rPr lang="en-US" sz="2000" dirty="0" err="1">
                <a:solidFill>
                  <a:schemeClr val="tx1"/>
                </a:solidFill>
              </a:rPr>
              <a:t>IoTHub</a:t>
            </a:r>
            <a:r>
              <a:rPr lang="en-US" sz="2000" dirty="0">
                <a:solidFill>
                  <a:schemeClr val="tx1"/>
                </a:solidFill>
              </a:rPr>
              <a:t> resource created</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E24A581C-0E5A-DE3A-1103-5097A309E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44889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3" name="TextBox 12">
            <a:extLst>
              <a:ext uri="{FF2B5EF4-FFF2-40B4-BE49-F238E27FC236}">
                <a16:creationId xmlns:a16="http://schemas.microsoft.com/office/drawing/2014/main" id="{4B1E5278-1E09-B3FE-47F8-E576F5F18B40}"/>
              </a:ext>
            </a:extLst>
          </p:cNvPr>
          <p:cNvSpPr txBox="1"/>
          <p:nvPr/>
        </p:nvSpPr>
        <p:spPr>
          <a:xfrm>
            <a:off x="1058476" y="1272419"/>
            <a:ext cx="4586320" cy="5134547"/>
          </a:xfrm>
          <a:prstGeom prst="rect">
            <a:avLst/>
          </a:prstGeom>
          <a:noFill/>
        </p:spPr>
        <p:txBody>
          <a:bodyPr wrap="square" rtlCol="0">
            <a:spAutoFit/>
          </a:bodyPr>
          <a:lstStyle/>
          <a:p>
            <a:pPr>
              <a:lnSpc>
                <a:spcPts val="4000"/>
              </a:lnSpc>
            </a:pPr>
            <a:r>
              <a:rPr lang="en-US" sz="2000" b="1" u="sng" dirty="0"/>
              <a:t>STEP 4a:  Add a New Device to Your </a:t>
            </a:r>
            <a:r>
              <a:rPr lang="en-US" sz="2000" b="1" u="sng" dirty="0" err="1"/>
              <a:t>IoTHub</a:t>
            </a:r>
            <a:r>
              <a:rPr lang="en-US" sz="2000" b="1" u="sng" dirty="0"/>
              <a:t> </a:t>
            </a:r>
          </a:p>
          <a:p>
            <a:pPr marL="457200" indent="-457200">
              <a:lnSpc>
                <a:spcPts val="4000"/>
              </a:lnSpc>
              <a:buFont typeface="+mj-lt"/>
              <a:buAutoNum type="arabicPeriod"/>
            </a:pPr>
            <a:r>
              <a:rPr lang="en-US" dirty="0"/>
              <a:t>Open the </a:t>
            </a:r>
            <a:r>
              <a:rPr lang="en-US" i="1" dirty="0">
                <a:solidFill>
                  <a:srgbClr val="00B0F0"/>
                </a:solidFill>
              </a:rPr>
              <a:t>Device Management -&gt; Devices</a:t>
            </a:r>
            <a:r>
              <a:rPr lang="en-US" dirty="0"/>
              <a:t> screen from the left-hand nav menu. </a:t>
            </a:r>
          </a:p>
          <a:p>
            <a:pPr marL="457200" indent="-457200">
              <a:lnSpc>
                <a:spcPts val="4000"/>
              </a:lnSpc>
              <a:buFont typeface="+mj-lt"/>
              <a:buAutoNum type="arabicPeriod"/>
            </a:pPr>
            <a:r>
              <a:rPr lang="en-US" dirty="0"/>
              <a:t>Click on the </a:t>
            </a:r>
            <a:r>
              <a:rPr lang="en-US" i="1" dirty="0">
                <a:solidFill>
                  <a:srgbClr val="00B0F0"/>
                </a:solidFill>
              </a:rPr>
              <a:t>+ Add Device</a:t>
            </a:r>
            <a:r>
              <a:rPr lang="en-US" dirty="0"/>
              <a:t> link</a:t>
            </a:r>
          </a:p>
          <a:p>
            <a:pPr marL="457200" indent="-457200">
              <a:lnSpc>
                <a:spcPts val="4000"/>
              </a:lnSpc>
              <a:buFont typeface="+mj-lt"/>
              <a:buAutoNum type="arabicPeriod"/>
            </a:pPr>
            <a:r>
              <a:rPr lang="en-US" dirty="0"/>
              <a:t>Give the new device a unique Device ID name – use anything you like.  I used </a:t>
            </a:r>
            <a:r>
              <a:rPr lang="en-US" dirty="0">
                <a:latin typeface="Courier New" panose="02070309020205020404" pitchFamily="49" charset="0"/>
                <a:cs typeface="Courier New" panose="02070309020205020404" pitchFamily="49" charset="0"/>
              </a:rPr>
              <a:t>JKB-LAPTOP</a:t>
            </a:r>
            <a:r>
              <a:rPr lang="en-US" dirty="0"/>
              <a:t> in this example</a:t>
            </a:r>
          </a:p>
          <a:p>
            <a:pPr marL="457200" indent="-457200">
              <a:lnSpc>
                <a:spcPts val="4000"/>
              </a:lnSpc>
              <a:buFont typeface="+mj-lt"/>
              <a:buAutoNum type="arabicPeriod"/>
            </a:pPr>
            <a:r>
              <a:rPr lang="en-US" dirty="0"/>
              <a:t>Leave all other settings as defaults and click the </a:t>
            </a:r>
            <a:r>
              <a:rPr lang="en-US" i="1" dirty="0">
                <a:solidFill>
                  <a:srgbClr val="00B0F0"/>
                </a:solidFill>
              </a:rPr>
              <a:t>Save</a:t>
            </a:r>
            <a:r>
              <a:rPr lang="en-US" dirty="0"/>
              <a:t> button at the bottom. </a:t>
            </a:r>
            <a:endParaRPr lang="en-US" sz="3200" dirty="0"/>
          </a:p>
        </p:txBody>
      </p:sp>
      <p:pic>
        <p:nvPicPr>
          <p:cNvPr id="7" name="Picture 4" descr="Microsoft Azure logo transparent PNG ...">
            <a:extLst>
              <a:ext uri="{FF2B5EF4-FFF2-40B4-BE49-F238E27FC236}">
                <a16:creationId xmlns:a16="http://schemas.microsoft.com/office/drawing/2014/main" id="{0BF9E613-4BB4-7909-109A-EDCE3A8B7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70" name="Picture 969">
            <a:extLst>
              <a:ext uri="{FF2B5EF4-FFF2-40B4-BE49-F238E27FC236}">
                <a16:creationId xmlns:a16="http://schemas.microsoft.com/office/drawing/2014/main" id="{24D9B87C-805A-147A-B2D1-E39F203C164C}"/>
              </a:ext>
            </a:extLst>
          </p:cNvPr>
          <p:cNvPicPr>
            <a:picLocks noChangeAspect="1"/>
          </p:cNvPicPr>
          <p:nvPr/>
        </p:nvPicPr>
        <p:blipFill>
          <a:blip r:embed="rId7"/>
          <a:stretch>
            <a:fillRect/>
          </a:stretch>
        </p:blipFill>
        <p:spPr>
          <a:xfrm>
            <a:off x="6679545" y="1570929"/>
            <a:ext cx="4432212" cy="2615215"/>
          </a:xfrm>
          <a:prstGeom prst="rect">
            <a:avLst/>
          </a:prstGeom>
        </p:spPr>
      </p:pic>
      <p:sp>
        <p:nvSpPr>
          <p:cNvPr id="5" name="Arrow: Left 4">
            <a:extLst>
              <a:ext uri="{FF2B5EF4-FFF2-40B4-BE49-F238E27FC236}">
                <a16:creationId xmlns:a16="http://schemas.microsoft.com/office/drawing/2014/main" id="{83771674-7E68-8A05-1148-6AA37B1EA783}"/>
              </a:ext>
            </a:extLst>
          </p:cNvPr>
          <p:cNvSpPr/>
          <p:nvPr/>
        </p:nvSpPr>
        <p:spPr>
          <a:xfrm>
            <a:off x="7377124" y="36915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B01A75DB-1BEB-969D-8E83-F8E7F54E423B}"/>
              </a:ext>
            </a:extLst>
          </p:cNvPr>
          <p:cNvSpPr/>
          <p:nvPr/>
        </p:nvSpPr>
        <p:spPr>
          <a:xfrm>
            <a:off x="8711208" y="25375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4F6614AA-21B8-BE09-01A7-21FF1E225CED}"/>
              </a:ext>
            </a:extLst>
          </p:cNvPr>
          <p:cNvSpPr/>
          <p:nvPr/>
        </p:nvSpPr>
        <p:spPr>
          <a:xfrm>
            <a:off x="7933817" y="36739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0" name="Flowchart: Connector 9">
            <a:extLst>
              <a:ext uri="{FF2B5EF4-FFF2-40B4-BE49-F238E27FC236}">
                <a16:creationId xmlns:a16="http://schemas.microsoft.com/office/drawing/2014/main" id="{A712473C-7E7E-EA11-AA3A-07CC5C9E1DA1}"/>
              </a:ext>
            </a:extLst>
          </p:cNvPr>
          <p:cNvSpPr/>
          <p:nvPr/>
        </p:nvSpPr>
        <p:spPr>
          <a:xfrm>
            <a:off x="9247827" y="251614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972" name="Picture 971">
            <a:extLst>
              <a:ext uri="{FF2B5EF4-FFF2-40B4-BE49-F238E27FC236}">
                <a16:creationId xmlns:a16="http://schemas.microsoft.com/office/drawing/2014/main" id="{BD1C9947-87AC-381C-05D6-1CA96D35EDCE}"/>
              </a:ext>
            </a:extLst>
          </p:cNvPr>
          <p:cNvPicPr>
            <a:picLocks noChangeAspect="1"/>
          </p:cNvPicPr>
          <p:nvPr/>
        </p:nvPicPr>
        <p:blipFill>
          <a:blip r:embed="rId8"/>
          <a:stretch>
            <a:fillRect/>
          </a:stretch>
        </p:blipFill>
        <p:spPr>
          <a:xfrm>
            <a:off x="8427880" y="3637672"/>
            <a:ext cx="2372694" cy="2606227"/>
          </a:xfrm>
          <a:prstGeom prst="rect">
            <a:avLst/>
          </a:prstGeom>
        </p:spPr>
      </p:pic>
      <p:pic>
        <p:nvPicPr>
          <p:cNvPr id="974" name="Picture 973">
            <a:extLst>
              <a:ext uri="{FF2B5EF4-FFF2-40B4-BE49-F238E27FC236}">
                <a16:creationId xmlns:a16="http://schemas.microsoft.com/office/drawing/2014/main" id="{6E9CBA79-5633-48DB-2176-020B49019B61}"/>
              </a:ext>
            </a:extLst>
          </p:cNvPr>
          <p:cNvPicPr>
            <a:picLocks noChangeAspect="1"/>
          </p:cNvPicPr>
          <p:nvPr/>
        </p:nvPicPr>
        <p:blipFill>
          <a:blip r:embed="rId9"/>
          <a:stretch>
            <a:fillRect/>
          </a:stretch>
        </p:blipFill>
        <p:spPr>
          <a:xfrm>
            <a:off x="8502634" y="6194914"/>
            <a:ext cx="1205713" cy="270670"/>
          </a:xfrm>
          <a:prstGeom prst="rect">
            <a:avLst/>
          </a:prstGeom>
        </p:spPr>
      </p:pic>
      <p:sp>
        <p:nvSpPr>
          <p:cNvPr id="975" name="Arrow: Left 974">
            <a:extLst>
              <a:ext uri="{FF2B5EF4-FFF2-40B4-BE49-F238E27FC236}">
                <a16:creationId xmlns:a16="http://schemas.microsoft.com/office/drawing/2014/main" id="{E17C9B5B-5938-C8DC-2329-24178E46E474}"/>
              </a:ext>
            </a:extLst>
          </p:cNvPr>
          <p:cNvSpPr/>
          <p:nvPr/>
        </p:nvSpPr>
        <p:spPr>
          <a:xfrm>
            <a:off x="8935407" y="48525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Flowchart: Connector 975">
            <a:extLst>
              <a:ext uri="{FF2B5EF4-FFF2-40B4-BE49-F238E27FC236}">
                <a16:creationId xmlns:a16="http://schemas.microsoft.com/office/drawing/2014/main" id="{DF3A72C9-A7CD-3505-9C44-553A773C1130}"/>
              </a:ext>
            </a:extLst>
          </p:cNvPr>
          <p:cNvSpPr/>
          <p:nvPr/>
        </p:nvSpPr>
        <p:spPr>
          <a:xfrm>
            <a:off x="9492100" y="483486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977" name="Arrow: Left 976">
            <a:extLst>
              <a:ext uri="{FF2B5EF4-FFF2-40B4-BE49-F238E27FC236}">
                <a16:creationId xmlns:a16="http://schemas.microsoft.com/office/drawing/2014/main" id="{B626C5AD-3388-81ED-DA4A-E0415424A84E}"/>
              </a:ext>
            </a:extLst>
          </p:cNvPr>
          <p:cNvSpPr/>
          <p:nvPr/>
        </p:nvSpPr>
        <p:spPr>
          <a:xfrm>
            <a:off x="8958858" y="62705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Flowchart: Connector 977">
            <a:extLst>
              <a:ext uri="{FF2B5EF4-FFF2-40B4-BE49-F238E27FC236}">
                <a16:creationId xmlns:a16="http://schemas.microsoft.com/office/drawing/2014/main" id="{CC6DD37E-BB39-DA0A-350E-C4835D05D539}"/>
              </a:ext>
            </a:extLst>
          </p:cNvPr>
          <p:cNvSpPr/>
          <p:nvPr/>
        </p:nvSpPr>
        <p:spPr>
          <a:xfrm>
            <a:off x="9515551" y="62528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4015947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21A8AF26-DCAF-2B2A-007D-3D62CFFD0A15}"/>
              </a:ext>
            </a:extLst>
          </p:cNvPr>
          <p:cNvSpPr txBox="1"/>
          <p:nvPr/>
        </p:nvSpPr>
        <p:spPr>
          <a:xfrm>
            <a:off x="1058476" y="1272419"/>
            <a:ext cx="4486873" cy="4627421"/>
          </a:xfrm>
          <a:prstGeom prst="rect">
            <a:avLst/>
          </a:prstGeom>
          <a:noFill/>
        </p:spPr>
        <p:txBody>
          <a:bodyPr wrap="square" rtlCol="0">
            <a:spAutoFit/>
          </a:bodyPr>
          <a:lstStyle/>
          <a:p>
            <a:pPr>
              <a:lnSpc>
                <a:spcPts val="4000"/>
              </a:lnSpc>
            </a:pPr>
            <a:r>
              <a:rPr lang="en-US" sz="2000" b="1" u="sng" dirty="0"/>
              <a:t>STEP 4b:  Copy the Device Connection String</a:t>
            </a:r>
          </a:p>
          <a:p>
            <a:pPr marL="342900" indent="-342900">
              <a:lnSpc>
                <a:spcPts val="4000"/>
              </a:lnSpc>
              <a:buFont typeface="+mj-lt"/>
              <a:buAutoNum type="arabicPeriod"/>
            </a:pPr>
            <a:r>
              <a:rPr lang="en-US" sz="1600" dirty="0"/>
              <a:t>Your new device will appear in the list of devices. Click on it to open its properties</a:t>
            </a:r>
            <a:r>
              <a:rPr lang="en-US" sz="3600" dirty="0"/>
              <a:t>. </a:t>
            </a:r>
          </a:p>
          <a:p>
            <a:pPr marL="342900" indent="-342900">
              <a:lnSpc>
                <a:spcPts val="4000"/>
              </a:lnSpc>
              <a:buFont typeface="+mj-lt"/>
              <a:buAutoNum type="arabicPeriod"/>
            </a:pPr>
            <a:r>
              <a:rPr lang="en-US" sz="1600" dirty="0"/>
              <a:t>Click the copy icon to the right of the Primary connection string for your device. This is the authentication key that will be used to allow your IoT device simulator to securely communicate with your </a:t>
            </a:r>
            <a:r>
              <a:rPr lang="en-US" sz="1600" dirty="0" err="1"/>
              <a:t>IoTHub</a:t>
            </a:r>
            <a:r>
              <a:rPr lang="en-US" sz="1600" dirty="0"/>
              <a:t>.</a:t>
            </a:r>
          </a:p>
        </p:txBody>
      </p:sp>
      <p:pic>
        <p:nvPicPr>
          <p:cNvPr id="5" name="Picture 4" descr="Microsoft Azure logo transparent PNG ...">
            <a:extLst>
              <a:ext uri="{FF2B5EF4-FFF2-40B4-BE49-F238E27FC236}">
                <a16:creationId xmlns:a16="http://schemas.microsoft.com/office/drawing/2014/main" id="{594FC7BE-512D-8D3D-8F34-91338B045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CEEF5E7-D736-70B7-CFBC-9DA492229A9A}"/>
              </a:ext>
            </a:extLst>
          </p:cNvPr>
          <p:cNvPicPr>
            <a:picLocks noChangeAspect="1"/>
          </p:cNvPicPr>
          <p:nvPr/>
        </p:nvPicPr>
        <p:blipFill>
          <a:blip r:embed="rId7"/>
          <a:stretch>
            <a:fillRect/>
          </a:stretch>
        </p:blipFill>
        <p:spPr>
          <a:xfrm>
            <a:off x="6707823" y="1506109"/>
            <a:ext cx="4231537" cy="2199991"/>
          </a:xfrm>
          <a:prstGeom prst="rect">
            <a:avLst/>
          </a:prstGeom>
        </p:spPr>
      </p:pic>
      <p:sp>
        <p:nvSpPr>
          <p:cNvPr id="7" name="Arrow: Left 6">
            <a:extLst>
              <a:ext uri="{FF2B5EF4-FFF2-40B4-BE49-F238E27FC236}">
                <a16:creationId xmlns:a16="http://schemas.microsoft.com/office/drawing/2014/main" id="{DE9BE973-4CD4-9691-8D1D-709FE1F23A97}"/>
              </a:ext>
            </a:extLst>
          </p:cNvPr>
          <p:cNvSpPr/>
          <p:nvPr/>
        </p:nvSpPr>
        <p:spPr>
          <a:xfrm>
            <a:off x="8850742" y="317805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9AAAFED7-90A6-65A2-F5E7-04560A3AD9A8}"/>
              </a:ext>
            </a:extLst>
          </p:cNvPr>
          <p:cNvSpPr/>
          <p:nvPr/>
        </p:nvSpPr>
        <p:spPr>
          <a:xfrm>
            <a:off x="9414272" y="315205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5" name="Picture 14">
            <a:extLst>
              <a:ext uri="{FF2B5EF4-FFF2-40B4-BE49-F238E27FC236}">
                <a16:creationId xmlns:a16="http://schemas.microsoft.com/office/drawing/2014/main" id="{EB1955F3-2F9E-1851-C264-DA320EE71A76}"/>
              </a:ext>
            </a:extLst>
          </p:cNvPr>
          <p:cNvPicPr>
            <a:picLocks noChangeAspect="1"/>
          </p:cNvPicPr>
          <p:nvPr/>
        </p:nvPicPr>
        <p:blipFill>
          <a:blip r:embed="rId8"/>
          <a:stretch>
            <a:fillRect/>
          </a:stretch>
        </p:blipFill>
        <p:spPr>
          <a:xfrm>
            <a:off x="6734856" y="4042220"/>
            <a:ext cx="4323421" cy="1841866"/>
          </a:xfrm>
          <a:prstGeom prst="rect">
            <a:avLst/>
          </a:prstGeom>
        </p:spPr>
      </p:pic>
      <p:sp>
        <p:nvSpPr>
          <p:cNvPr id="8" name="Arrow: Left 7">
            <a:extLst>
              <a:ext uri="{FF2B5EF4-FFF2-40B4-BE49-F238E27FC236}">
                <a16:creationId xmlns:a16="http://schemas.microsoft.com/office/drawing/2014/main" id="{02FA23EB-F46F-43EA-9BC0-55D7B34DEC7E}"/>
              </a:ext>
            </a:extLst>
          </p:cNvPr>
          <p:cNvSpPr/>
          <p:nvPr/>
        </p:nvSpPr>
        <p:spPr>
          <a:xfrm rot="10800000">
            <a:off x="10337846" y="509461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F00930F9-9985-3054-FA0F-C30941CECA12}"/>
              </a:ext>
            </a:extLst>
          </p:cNvPr>
          <p:cNvSpPr/>
          <p:nvPr/>
        </p:nvSpPr>
        <p:spPr>
          <a:xfrm>
            <a:off x="10042867" y="50703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TextBox 15">
            <a:extLst>
              <a:ext uri="{FF2B5EF4-FFF2-40B4-BE49-F238E27FC236}">
                <a16:creationId xmlns:a16="http://schemas.microsoft.com/office/drawing/2014/main" id="{C9861B2B-1938-C2F4-29AB-322DC52944D0}"/>
              </a:ext>
            </a:extLst>
          </p:cNvPr>
          <p:cNvSpPr txBox="1"/>
          <p:nvPr/>
        </p:nvSpPr>
        <p:spPr>
          <a:xfrm>
            <a:off x="6610409" y="6179898"/>
            <a:ext cx="4447868" cy="261610"/>
          </a:xfrm>
          <a:prstGeom prst="rect">
            <a:avLst/>
          </a:prstGeom>
          <a:noFill/>
        </p:spPr>
        <p:txBody>
          <a:bodyPr wrap="square" rtlCol="0">
            <a:spAutoFit/>
          </a:bodyPr>
          <a:lstStyle/>
          <a:p>
            <a:r>
              <a:rPr lang="en-US" sz="1100" b="1" i="1" dirty="0">
                <a:solidFill>
                  <a:srgbClr val="FF0000"/>
                </a:solidFill>
              </a:rPr>
              <a:t>* Hint – save the primary connection string value into a text file!</a:t>
            </a:r>
          </a:p>
        </p:txBody>
      </p:sp>
    </p:spTree>
    <p:extLst>
      <p:ext uri="{BB962C8B-B14F-4D97-AF65-F5344CB8AC3E}">
        <p14:creationId xmlns:p14="http://schemas.microsoft.com/office/powerpoint/2010/main" val="1599456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8" name="TextBox 7">
            <a:extLst>
              <a:ext uri="{FF2B5EF4-FFF2-40B4-BE49-F238E27FC236}">
                <a16:creationId xmlns:a16="http://schemas.microsoft.com/office/drawing/2014/main" id="{E72C7473-525F-95AB-272F-2EA35A59D91E}"/>
              </a:ext>
            </a:extLst>
          </p:cNvPr>
          <p:cNvSpPr txBox="1"/>
          <p:nvPr/>
        </p:nvSpPr>
        <p:spPr>
          <a:xfrm>
            <a:off x="1194284" y="1272419"/>
            <a:ext cx="4351065" cy="4615815"/>
          </a:xfrm>
          <a:prstGeom prst="rect">
            <a:avLst/>
          </a:prstGeom>
          <a:noFill/>
        </p:spPr>
        <p:txBody>
          <a:bodyPr wrap="square" rtlCol="0">
            <a:spAutoFit/>
          </a:bodyPr>
          <a:lstStyle/>
          <a:p>
            <a:pPr>
              <a:lnSpc>
                <a:spcPts val="4000"/>
              </a:lnSpc>
            </a:pPr>
            <a:r>
              <a:rPr lang="en-US" sz="2000" b="1" u="sng" dirty="0"/>
              <a:t>STEP 5:  Register Your Device</a:t>
            </a:r>
          </a:p>
          <a:p>
            <a:pPr marL="228600" indent="-228600">
              <a:lnSpc>
                <a:spcPts val="4000"/>
              </a:lnSpc>
              <a:buFont typeface="+mj-lt"/>
              <a:buAutoNum type="arabicPeriod"/>
            </a:pPr>
            <a:endParaRPr lang="en-US" sz="1200" dirty="0"/>
          </a:p>
          <a:p>
            <a:pPr marL="228600" indent="-228600">
              <a:lnSpc>
                <a:spcPts val="4000"/>
              </a:lnSpc>
              <a:buFont typeface="+mj-lt"/>
              <a:buAutoNum type="arabicPeriod"/>
            </a:pPr>
            <a:r>
              <a:rPr lang="en-US" sz="1200" dirty="0"/>
              <a:t>Launch the </a:t>
            </a:r>
            <a:r>
              <a:rPr lang="en-US" sz="1200" i="1" dirty="0">
                <a:solidFill>
                  <a:srgbClr val="00B0F0"/>
                </a:solidFill>
              </a:rPr>
              <a:t>IoT Device Simulator </a:t>
            </a:r>
            <a:r>
              <a:rPr lang="en-US" sz="1200" dirty="0"/>
              <a:t>app on your classroom desktop computer and click the </a:t>
            </a:r>
            <a:r>
              <a:rPr lang="en-US" sz="1200" i="1" dirty="0">
                <a:solidFill>
                  <a:srgbClr val="00B0F0"/>
                </a:solidFill>
              </a:rPr>
              <a:t>+</a:t>
            </a:r>
            <a:r>
              <a:rPr lang="en-US" sz="1200" dirty="0"/>
              <a:t> to add a new IoT device:</a:t>
            </a:r>
          </a:p>
          <a:p>
            <a:pPr marL="228600" indent="-228600">
              <a:lnSpc>
                <a:spcPts val="4000"/>
              </a:lnSpc>
              <a:buFont typeface="+mj-lt"/>
              <a:buAutoNum type="arabicPeriod"/>
            </a:pPr>
            <a:r>
              <a:rPr lang="en-US" sz="1200" dirty="0"/>
              <a:t>Paste in the device connection string from the previous slide and click the </a:t>
            </a:r>
            <a:r>
              <a:rPr lang="en-US" sz="1200" i="1" dirty="0">
                <a:solidFill>
                  <a:srgbClr val="00B0F0"/>
                </a:solidFill>
              </a:rPr>
              <a:t>Add</a:t>
            </a:r>
            <a:r>
              <a:rPr lang="en-US" sz="1200" dirty="0"/>
              <a:t> button </a:t>
            </a:r>
          </a:p>
          <a:p>
            <a:pPr marL="228600" indent="-228600">
              <a:lnSpc>
                <a:spcPts val="4000"/>
              </a:lnSpc>
              <a:buFont typeface="+mj-lt"/>
              <a:buAutoNum type="arabicPeriod"/>
            </a:pPr>
            <a:r>
              <a:rPr lang="en-US" sz="1200" dirty="0"/>
              <a:t>Start the device.  You can start and stop the simulated device as needed. Note that while it is running you will be sending data into your Azure IoT Hub.</a:t>
            </a:r>
          </a:p>
        </p:txBody>
      </p:sp>
      <p:pic>
        <p:nvPicPr>
          <p:cNvPr id="7" name="Picture 4" descr="Microsoft Azure logo transparent PNG ...">
            <a:extLst>
              <a:ext uri="{FF2B5EF4-FFF2-40B4-BE49-F238E27FC236}">
                <a16:creationId xmlns:a16="http://schemas.microsoft.com/office/drawing/2014/main" id="{10AE9798-989D-888E-2864-3099278A6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shot of a computer&#10;&#10;Description automatically generated">
            <a:extLst>
              <a:ext uri="{FF2B5EF4-FFF2-40B4-BE49-F238E27FC236}">
                <a16:creationId xmlns:a16="http://schemas.microsoft.com/office/drawing/2014/main" id="{41698226-1644-4DFD-E50F-5C4DC582C66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02614" y="2224366"/>
            <a:ext cx="4516005" cy="889687"/>
          </a:xfrm>
          <a:prstGeom prst="rect">
            <a:avLst/>
          </a:prstGeom>
        </p:spPr>
      </p:pic>
      <p:pic>
        <p:nvPicPr>
          <p:cNvPr id="22" name="Picture 21" descr="A close-up of a white background&#10;&#10;Description automatically generated">
            <a:extLst>
              <a:ext uri="{FF2B5EF4-FFF2-40B4-BE49-F238E27FC236}">
                <a16:creationId xmlns:a16="http://schemas.microsoft.com/office/drawing/2014/main" id="{D888AE52-E421-D25F-F496-F48357F4A2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8753" y="5736917"/>
            <a:ext cx="4015740" cy="556260"/>
          </a:xfrm>
          <a:prstGeom prst="rect">
            <a:avLst/>
          </a:prstGeom>
        </p:spPr>
      </p:pic>
      <p:sp>
        <p:nvSpPr>
          <p:cNvPr id="12" name="Arrow: Left 11">
            <a:extLst>
              <a:ext uri="{FF2B5EF4-FFF2-40B4-BE49-F238E27FC236}">
                <a16:creationId xmlns:a16="http://schemas.microsoft.com/office/drawing/2014/main" id="{E2FAD290-2F99-EFC4-E54B-E2A880606419}"/>
              </a:ext>
            </a:extLst>
          </p:cNvPr>
          <p:cNvSpPr/>
          <p:nvPr/>
        </p:nvSpPr>
        <p:spPr>
          <a:xfrm>
            <a:off x="8609185" y="295291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621E8FD3-26F4-C4A6-3445-BC678EFECB91}"/>
              </a:ext>
            </a:extLst>
          </p:cNvPr>
          <p:cNvSpPr/>
          <p:nvPr/>
        </p:nvSpPr>
        <p:spPr>
          <a:xfrm>
            <a:off x="9145804" y="292820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Flowchart: Connector 16">
            <a:extLst>
              <a:ext uri="{FF2B5EF4-FFF2-40B4-BE49-F238E27FC236}">
                <a16:creationId xmlns:a16="http://schemas.microsoft.com/office/drawing/2014/main" id="{70435103-3C9B-08D6-E3A5-646CC45D4EF2}"/>
              </a:ext>
            </a:extLst>
          </p:cNvPr>
          <p:cNvSpPr/>
          <p:nvPr/>
        </p:nvSpPr>
        <p:spPr>
          <a:xfrm>
            <a:off x="7363109" y="59240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16" name="Flowchart: Connector 15">
            <a:extLst>
              <a:ext uri="{FF2B5EF4-FFF2-40B4-BE49-F238E27FC236}">
                <a16:creationId xmlns:a16="http://schemas.microsoft.com/office/drawing/2014/main" id="{7719A8E3-F4A6-E15A-5929-CB399BE50295}"/>
              </a:ext>
            </a:extLst>
          </p:cNvPr>
          <p:cNvSpPr/>
          <p:nvPr/>
        </p:nvSpPr>
        <p:spPr>
          <a:xfrm>
            <a:off x="10634367" y="403229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24" name="Picture 23" descr="A close up of a text&#10;&#10;Description automatically generated">
            <a:extLst>
              <a:ext uri="{FF2B5EF4-FFF2-40B4-BE49-F238E27FC236}">
                <a16:creationId xmlns:a16="http://schemas.microsoft.com/office/drawing/2014/main" id="{E7F341AB-C18D-0F29-73AE-7342BFA17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2972" y="1544750"/>
            <a:ext cx="1927860" cy="434340"/>
          </a:xfrm>
          <a:prstGeom prst="rect">
            <a:avLst/>
          </a:prstGeom>
        </p:spPr>
      </p:pic>
      <p:pic>
        <p:nvPicPr>
          <p:cNvPr id="9" name="Picture 8">
            <a:extLst>
              <a:ext uri="{FF2B5EF4-FFF2-40B4-BE49-F238E27FC236}">
                <a16:creationId xmlns:a16="http://schemas.microsoft.com/office/drawing/2014/main" id="{1A0DE07F-BDBE-A821-05CC-0B1FD9DB3D55}"/>
              </a:ext>
            </a:extLst>
          </p:cNvPr>
          <p:cNvPicPr>
            <a:picLocks noChangeAspect="1"/>
          </p:cNvPicPr>
          <p:nvPr/>
        </p:nvPicPr>
        <p:blipFill>
          <a:blip r:embed="rId10"/>
          <a:stretch>
            <a:fillRect/>
          </a:stretch>
        </p:blipFill>
        <p:spPr>
          <a:xfrm>
            <a:off x="7469582" y="3276364"/>
            <a:ext cx="2875816" cy="2326503"/>
          </a:xfrm>
          <a:prstGeom prst="rect">
            <a:avLst/>
          </a:prstGeom>
        </p:spPr>
      </p:pic>
      <p:sp>
        <p:nvSpPr>
          <p:cNvPr id="14" name="Arrow: Left 13">
            <a:extLst>
              <a:ext uri="{FF2B5EF4-FFF2-40B4-BE49-F238E27FC236}">
                <a16:creationId xmlns:a16="http://schemas.microsoft.com/office/drawing/2014/main" id="{EB124D5B-5710-DB58-9A0A-0514BC26BEE8}"/>
              </a:ext>
            </a:extLst>
          </p:cNvPr>
          <p:cNvSpPr/>
          <p:nvPr/>
        </p:nvSpPr>
        <p:spPr>
          <a:xfrm>
            <a:off x="10097748" y="40708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20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1F4AF7D-72E5-8986-BBFE-F80E14FB1E2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BFEDCEB2-0821-AAE2-9E86-E7D4A85B684D}"/>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80F7A5A1-CDB3-46D7-BC40-84E93F2435C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2ED942D-EC3F-EFC4-7C2F-342AF9F3F6A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FB10EC43-BB17-D8CD-AAB7-A54A92DE6FB9}"/>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20E7BC-58D3-113B-B7C3-2B869A9C2D8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EF319EC7-A140-0471-DB91-546283130E51}"/>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FA0411EA-F639-F310-2A60-E1C8B9D6A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0B94BDE-406E-898E-A787-F0302ECC2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004ACA13-7B74-27AF-256F-3C0D5FD3BC2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3C77580-E1B2-CC42-0426-C1601E40705F}"/>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7C734D6-776D-84EE-342B-CAD7F3D3D1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3F31979-4247-EC84-BEC1-0B2FC95064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94441145-AAC3-8363-ABF6-B578F7D4E8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2E0772DD-0A51-D700-D89A-D2EE4A2BF17E}"/>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FB7CDDC8-3709-5931-3434-F250591039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0D1C9A6-CA57-E5D4-946E-FE34C7F5F6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D1EFACA3-EE9E-38CB-01FC-61BA27B30F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9ABB075-C47B-EF40-029F-CBB9878B3DB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DA059550-7093-C5F6-0AA4-2431CDB31BA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70481E2-EB93-D1A7-E05C-5AC20DCCA6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9E2FA556-BA00-C096-2B2F-1B0341FC13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97A038F-9CC5-E806-A6AC-E27ED3D8F19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79AA64D-B895-F792-8134-A91CA80753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2F5900FC-BBA0-9674-95C9-231592996AB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33D82889-0DF3-7ED7-185D-01EC1FE9594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B7100E28-9D7E-C446-4824-D403D7CB71D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B434AED-9177-03D8-20F7-53D30AE2DB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E5F7E835-E323-9E40-92CB-7AED8E3DC5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E90899E3-8CC2-A7CF-CAAD-D9B8D2AAFF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3FC5800-794C-7731-D2F0-61E47ABEBA6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9ECDAFE-6C5C-43E2-722D-30FA51B0B7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EB0DD692-72E1-59B3-CF3A-D74E9D9674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7418C20-8122-41DA-51B6-CB2EE700A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59751A4-554B-9315-686B-158500A1D4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9512CB3-3422-6F03-011D-D73D8086D9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50F2BFF6-0D64-D302-D878-B2C124AF62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5853AECB-55CD-3B28-9C3D-65AAA2B95B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6F8D08CD-E348-5F6A-454D-27F75D5FCA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FBA8CEB-B76F-CFDD-636E-A62B457D78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2109AF1-7EBD-A3EF-6B25-B4D163C80C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F08E46B3-22ED-776E-B0E5-D1225F30479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125D4742-0E9B-54CF-E743-EE75FBF25D82}"/>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666615E-95B4-80CF-946C-3BFB906D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A0AD0BDD-AB78-0619-B8BC-4DC1B879B7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A70CA24A-3E0D-EF3E-C0BF-9EECEDB58DF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0A4C2893-EE65-A383-CFAF-25770C50825C}"/>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5243E674-8FC3-BBA0-93D5-CB9DD5240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2A5D6F5-29AD-ACF9-A693-C50E32EE3A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C075C3B-5828-CDD3-E54B-C30D456F67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CB6CE55-CC07-D3D7-3DFA-81FDDFFE8E90}"/>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101D76E5-9598-8BAF-87C9-A1C8A3E9EC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E735EDB-8E38-D0F9-3083-B6CB6A511E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C4F127F-BB0D-4AA8-BBFE-E72167D14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B6B8E56C-4B43-00ED-6AE6-6F1E18B278E7}"/>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59D4153D-75C7-590F-FD6D-FA8ED02B41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8BD0195-B9D6-665A-1CB3-818C2EC8023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B08C9B92-F9B0-6393-6651-66471789653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1FBB8AF-BE02-5717-3C6F-B388390F577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03F02796-6118-8A7B-4DBB-39901FFFB3C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DEED7421-BA83-705A-DF29-158F2E47227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1094941-6159-9914-7C95-11C1031F50B5}"/>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B4D5DA50-A414-3D80-459D-4A759885E152}"/>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8662A2E8-1F69-82E0-40F1-9C7DE48DFC6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310EA14A-19EE-D62A-2DC0-DBEF12774BF1}"/>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B18571C-14DC-25B7-CAE2-86218FEA278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950D899-A071-D4B5-97BC-B0CB758CC1E0}"/>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BE467E94-A241-C806-4B81-95DC54A01B2B}"/>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D4CEE6FE-F31D-0C74-DE03-CCAFF7632B19}"/>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1472191-50E9-1DAE-6307-09BFE41D3C73}"/>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6575BD7D-F67B-4F15-C608-747FAD1E842B}"/>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C5737124-4797-4B32-07D3-FCEA463741EC}"/>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76244573-1F81-2C11-F7EA-4717FB46A243}"/>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A29100F-D4A3-2900-A9B4-0AA46D9C39F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E2B5E05-7DFA-67C3-3702-5480B5C70E87}"/>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45669159-BC8A-576F-B241-3F998F147B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C838A4D-B516-8B11-68FF-F16F39A148CE}"/>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1C02B56-7653-F739-30BA-F52514D7911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3E3BD6AC-4B99-304D-E3C6-7A6F56A57579}"/>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2786A71F-34D4-608C-D874-5E5404C8A747}"/>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7A8DF2AB-EAC0-F11A-92CA-411E66C0AACD}"/>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FF1F70F-A03B-D0A2-645A-5B490BCFA2C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7F544B2-C27D-DECD-44AC-730F58F38E2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4B11C56-CED3-997E-F958-7855DEC312E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A4A4EE5-D8ED-043D-DAEC-6D086EC7F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E937C07-A197-1CFF-1087-9220B6DFC2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89FCE8E6-84CE-90AF-134E-E7ACABC08E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1838599-1E0F-7D62-3FC2-1B4AF90AFA28}"/>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0B80B202-BA08-71DF-69F3-7F11CB8C672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FCC10E26-CF09-43D4-80ED-D106B8F97F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7B112048-8FEB-5549-664D-911EC16C16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F0B8BC01-9EDD-A15C-8068-51D3D9BD302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A16765D-9282-677C-3B7F-9504CB80DA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021F1D06-C571-F52A-F6EB-D1919083C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DC21D9BD-2159-708D-4CF9-04FB88B266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97F89074-6728-B47A-FCEF-9D74822B80B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ACF6BFC-6D99-8930-3C52-8043CF830D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9C735477-4F2A-E27B-0274-150764A53C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CC14BE6E-B23C-FB5A-B8CF-183F30199F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6A0E9ACB-4350-EADE-44B7-058725ABB5D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4EE54D1-9848-AF30-1754-94F6E10FA7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732EBB0-8B79-CF33-2033-3CE0B726FCB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80147F19-8E9D-ADD0-14AE-6B293423D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8E042CC-0015-EE8D-D0B5-82CE8EECBF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4EDE01E-EB5B-2187-A2B5-4D22D93486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CF545DF-B3F7-187F-BEEC-E09EECACAD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5461AF9D-4CD5-9CC4-1B78-0A331306AB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BE94A10-F60B-5D08-5E34-76A2BA0887C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75A0B548-3C9A-27A7-7FCF-C1D1922E87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9A53393-C829-A41F-8FA4-6F8F8344D2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62E6E2C-7AC2-1EAA-8BD8-F6BAB1804C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8353A8A0-BE34-C49D-329E-2C9087E7ACC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97766B46-A3AD-71E5-0C6F-2F6B50EBAE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6F52D43C-02E9-4BE6-9D6D-EECEA63431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3BEE8E41-599F-B615-027C-3DB4C8D6CE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6994E8F0-39FE-D931-9B85-D5FB1DE3E1A5}"/>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CB30581-6A82-7E3A-A87C-F665611220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89DC1B09-6175-6723-D3AC-5F4A99FC65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A219845-0E1F-9B38-8018-69DA2D6221C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88E0E243-75BD-3D4B-654C-EA2ACC3E5054}"/>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1726D06C-A29D-89F8-B5FA-0320F844D8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47F531AB-86C4-1914-EE8B-E7228F8B2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409E2B0-E77E-DC30-91D5-1D7BA8060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437F01D6-6A34-C504-862E-076D6E47A39D}"/>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1B55B4F-20C9-D766-F51D-DDBD4501F8E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C693354-9ECE-5CCE-38F6-CC2B3787CE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C39832DB-8180-07BD-6680-66E1CFAB62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C1D4566F-F9B8-CB3F-6C3A-5661A241044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E388C07-3C47-637C-D901-78CFAABBCA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200FD3-E18B-D42C-84F0-102F330994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F396705-52D5-0FBE-C132-FE42C0A283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2B919D27-3B6E-0010-B5B4-6220D6D8406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0D10037E-BF07-0C12-07E8-799C15C62A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4B5AB766-59F0-996A-A851-3206E740072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C4DBE8-1BFF-1119-9CF0-587D146D40C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F5D4664-DD50-0CD0-5B51-12F4F42B45FB}"/>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55A7A33-4BF8-BFE8-00A4-E1E569A6506D}"/>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962B1B1E-2333-E832-1A43-D82DE20662F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11E1604-AA78-DB22-8569-80589389787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E691858A-6CB8-08C2-3356-63D96E521B2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433A9CC-B36C-4B99-5891-E62C69A4DF16}"/>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AEEB895-67F1-EBB6-5389-49D8A72665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0AE9D10B-7DE5-AA45-CE14-5CBA541E01C1}"/>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5D5BC2E-E5E4-5D67-BE2E-A54EB3F73FF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84735DF-A5B5-FFDC-9209-EF89E240C91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5F196E93-0207-9B90-0C60-3AF761F2C74F}"/>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AD4105C6-E3D3-50B5-D594-7D54AD41C32B}"/>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12A6069-C596-AFD5-6BC4-060C2612B6B3}"/>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5829C78-42F7-96BD-7E79-2735AF668A5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F04CEF1-7CC6-497E-1FB5-B974C58F3013}"/>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4AC8881-7D06-50F1-BD35-728B610422E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3476A222-FDB2-FA25-F7D0-D2A9C49DF56F}"/>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Links exist throughout the deck to dive more deeply into some of the topics we cover</a:t>
            </a:r>
          </a:p>
          <a:p>
            <a:pPr algn="ctr">
              <a:lnSpc>
                <a:spcPts val="4000"/>
              </a:lnSpc>
            </a:pPr>
            <a:endParaRPr lang="en-US" sz="2400" dirty="0"/>
          </a:p>
          <a:p>
            <a:pPr algn="ctr">
              <a:lnSpc>
                <a:spcPts val="4000"/>
              </a:lnSpc>
            </a:pPr>
            <a:r>
              <a:rPr lang="en-US" sz="2400" i="1" dirty="0"/>
              <a:t>Great for </a:t>
            </a:r>
            <a:r>
              <a:rPr lang="en-US" sz="2400" i="1" dirty="0" err="1"/>
              <a:t>followup</a:t>
            </a:r>
            <a:r>
              <a:rPr lang="en-US" sz="2400" i="1" dirty="0"/>
              <a:t> after the workshop!</a:t>
            </a:r>
          </a:p>
          <a:p>
            <a:pPr algn="ctr">
              <a:lnSpc>
                <a:spcPts val="4000"/>
              </a:lnSpc>
            </a:pPr>
            <a:endParaRPr lang="en-US" sz="2000" dirty="0"/>
          </a:p>
        </p:txBody>
      </p:sp>
      <p:pic>
        <p:nvPicPr>
          <p:cNvPr id="966" name="Picture 965">
            <a:extLst>
              <a:ext uri="{FF2B5EF4-FFF2-40B4-BE49-F238E27FC236}">
                <a16:creationId xmlns:a16="http://schemas.microsoft.com/office/drawing/2014/main" id="{5992CA66-9AB6-BE6B-6C31-0C6938A2534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438767" y="2981611"/>
            <a:ext cx="2909383" cy="1081414"/>
          </a:xfrm>
          <a:prstGeom prst="rect">
            <a:avLst/>
          </a:prstGeom>
        </p:spPr>
      </p:pic>
    </p:spTree>
    <p:extLst>
      <p:ext uri="{BB962C8B-B14F-4D97-AF65-F5344CB8AC3E}">
        <p14:creationId xmlns:p14="http://schemas.microsoft.com/office/powerpoint/2010/main" val="4003302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09138"/>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5128776"/>
          </a:xfrm>
          <a:prstGeom prst="rect">
            <a:avLst/>
          </a:prstGeom>
          <a:noFill/>
        </p:spPr>
        <p:txBody>
          <a:bodyPr wrap="square" rtlCol="0">
            <a:spAutoFit/>
          </a:bodyPr>
          <a:lstStyle/>
          <a:p>
            <a:pPr>
              <a:lnSpc>
                <a:spcPts val="4000"/>
              </a:lnSpc>
            </a:pPr>
            <a:r>
              <a:rPr lang="en-US" sz="2000" b="1" u="sng" dirty="0"/>
              <a:t>STEP 6: Add a Custom Message Data Variable. </a:t>
            </a:r>
          </a:p>
          <a:p>
            <a:pPr marL="457200" indent="-457200">
              <a:lnSpc>
                <a:spcPts val="4000"/>
              </a:lnSpc>
              <a:buFont typeface="+mj-lt"/>
              <a:buAutoNum type="arabicPeriod"/>
            </a:pPr>
            <a:r>
              <a:rPr lang="en-US" sz="1200" dirty="0"/>
              <a:t>Click the Settings (gear) icon in the upper right</a:t>
            </a:r>
          </a:p>
          <a:p>
            <a:pPr marL="457200" indent="-457200">
              <a:lnSpc>
                <a:spcPts val="4000"/>
              </a:lnSpc>
              <a:buFont typeface="+mj-lt"/>
              <a:buAutoNum type="arabicPeriod"/>
            </a:pPr>
            <a:r>
              <a:rPr lang="en-US" sz="1200" dirty="0"/>
              <a:t>Click the </a:t>
            </a:r>
            <a:r>
              <a:rPr lang="en-US" sz="1200" i="1" dirty="0">
                <a:solidFill>
                  <a:srgbClr val="00B0F0"/>
                </a:solidFill>
              </a:rPr>
              <a:t>Add Sensor</a:t>
            </a:r>
            <a:r>
              <a:rPr lang="en-US" sz="1200" dirty="0"/>
              <a:t> button</a:t>
            </a:r>
          </a:p>
          <a:p>
            <a:pPr marL="457200" indent="-457200">
              <a:lnSpc>
                <a:spcPts val="4000"/>
              </a:lnSpc>
              <a:buFont typeface="+mj-lt"/>
              <a:buAutoNum type="arabicPeriod"/>
            </a:pPr>
            <a:r>
              <a:rPr lang="en-US" sz="1200" dirty="0"/>
              <a:t>Name the new sensor </a:t>
            </a:r>
            <a:r>
              <a:rPr lang="en-US" sz="1200" dirty="0">
                <a:latin typeface="Courier New" panose="02070309020205020404" pitchFamily="49" charset="0"/>
                <a:cs typeface="Courier New" panose="02070309020205020404" pitchFamily="49" charset="0"/>
              </a:rPr>
              <a:t>temp</a:t>
            </a:r>
          </a:p>
          <a:p>
            <a:pPr marL="457200" indent="-457200">
              <a:lnSpc>
                <a:spcPts val="4000"/>
              </a:lnSpc>
              <a:buFont typeface="+mj-lt"/>
              <a:buAutoNum type="arabicPeriod"/>
            </a:pPr>
            <a:r>
              <a:rPr lang="en-US" sz="1200" dirty="0"/>
              <a:t>Set the </a:t>
            </a:r>
            <a:r>
              <a:rPr lang="en-US" sz="1200" i="1" dirty="0">
                <a:solidFill>
                  <a:srgbClr val="00B0F0"/>
                </a:solidFill>
              </a:rPr>
              <a:t>Value Type </a:t>
            </a:r>
            <a:r>
              <a:rPr lang="en-US" sz="1200" dirty="0"/>
              <a:t>to </a:t>
            </a:r>
            <a:r>
              <a:rPr lang="en-US" sz="1200" dirty="0">
                <a:latin typeface="Courier New" panose="02070309020205020404" pitchFamily="49" charset="0"/>
                <a:cs typeface="Courier New" panose="02070309020205020404" pitchFamily="49" charset="0"/>
              </a:rPr>
              <a:t>Integer</a:t>
            </a:r>
          </a:p>
          <a:p>
            <a:pPr marL="457200" indent="-457200">
              <a:lnSpc>
                <a:spcPts val="4000"/>
              </a:lnSpc>
              <a:buFont typeface="+mj-lt"/>
              <a:buAutoNum type="arabicPeriod"/>
            </a:pPr>
            <a:r>
              <a:rPr lang="en-US" sz="1200" dirty="0"/>
              <a:t>Set the </a:t>
            </a:r>
            <a:r>
              <a:rPr lang="en-US" sz="1200" i="1" dirty="0">
                <a:solidFill>
                  <a:srgbClr val="00B0F0"/>
                </a:solidFill>
              </a:rPr>
              <a:t>Maximum Value </a:t>
            </a:r>
            <a:r>
              <a:rPr lang="en-US" sz="1200" dirty="0"/>
              <a:t>to </a:t>
            </a:r>
            <a:r>
              <a:rPr lang="en-US" sz="1200" dirty="0">
                <a:latin typeface="Courier New" panose="02070309020205020404" pitchFamily="49" charset="0"/>
                <a:cs typeface="Courier New" panose="02070309020205020404" pitchFamily="49" charset="0"/>
              </a:rPr>
              <a:t>99</a:t>
            </a:r>
          </a:p>
          <a:p>
            <a:pPr marL="457200" indent="-457200">
              <a:lnSpc>
                <a:spcPts val="4000"/>
              </a:lnSpc>
              <a:buFont typeface="+mj-lt"/>
              <a:buAutoNum type="arabicPeriod"/>
            </a:pPr>
            <a:r>
              <a:rPr lang="en-US" sz="1200" dirty="0"/>
              <a:t>Click the </a:t>
            </a:r>
            <a:r>
              <a:rPr lang="en-US" sz="1200" i="1" dirty="0">
                <a:solidFill>
                  <a:srgbClr val="00B0F0"/>
                </a:solidFill>
              </a:rPr>
              <a:t>Update</a:t>
            </a:r>
            <a:r>
              <a:rPr lang="en-US" sz="1200" dirty="0"/>
              <a:t> button at the bottom. Your device simulator will now send a data value into the IoT Hub with a random value between 0 and 99</a:t>
            </a:r>
          </a:p>
        </p:txBody>
      </p:sp>
      <p:pic>
        <p:nvPicPr>
          <p:cNvPr id="7" name="Picture 4" descr="Microsoft Azure logo transparent PNG ...">
            <a:extLst>
              <a:ext uri="{FF2B5EF4-FFF2-40B4-BE49-F238E27FC236}">
                <a16:creationId xmlns:a16="http://schemas.microsoft.com/office/drawing/2014/main" id="{CA8075A1-A8AC-6C05-2634-2C5792965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AECDDD5-6144-0B26-2772-022C02B056F4}"/>
              </a:ext>
            </a:extLst>
          </p:cNvPr>
          <p:cNvPicPr>
            <a:picLocks noChangeAspect="1"/>
          </p:cNvPicPr>
          <p:nvPr/>
        </p:nvPicPr>
        <p:blipFill>
          <a:blip r:embed="rId7"/>
          <a:stretch>
            <a:fillRect/>
          </a:stretch>
        </p:blipFill>
        <p:spPr>
          <a:xfrm>
            <a:off x="6619722" y="1394584"/>
            <a:ext cx="3069478" cy="2502881"/>
          </a:xfrm>
          <a:prstGeom prst="rect">
            <a:avLst/>
          </a:prstGeom>
        </p:spPr>
      </p:pic>
      <p:pic>
        <p:nvPicPr>
          <p:cNvPr id="16" name="Picture 15">
            <a:extLst>
              <a:ext uri="{FF2B5EF4-FFF2-40B4-BE49-F238E27FC236}">
                <a16:creationId xmlns:a16="http://schemas.microsoft.com/office/drawing/2014/main" id="{12A4F25F-6812-3686-AD85-D9C383D06C20}"/>
              </a:ext>
            </a:extLst>
          </p:cNvPr>
          <p:cNvPicPr>
            <a:picLocks noChangeAspect="1"/>
          </p:cNvPicPr>
          <p:nvPr/>
        </p:nvPicPr>
        <p:blipFill>
          <a:blip r:embed="rId8"/>
          <a:stretch>
            <a:fillRect/>
          </a:stretch>
        </p:blipFill>
        <p:spPr>
          <a:xfrm>
            <a:off x="9050104" y="2013292"/>
            <a:ext cx="2076747" cy="4445993"/>
          </a:xfrm>
          <a:prstGeom prst="rect">
            <a:avLst/>
          </a:prstGeom>
        </p:spPr>
      </p:pic>
      <p:sp>
        <p:nvSpPr>
          <p:cNvPr id="5" name="Arrow: Left 4">
            <a:extLst>
              <a:ext uri="{FF2B5EF4-FFF2-40B4-BE49-F238E27FC236}">
                <a16:creationId xmlns:a16="http://schemas.microsoft.com/office/drawing/2014/main" id="{5892627A-D064-5151-BC74-52D69CC665EF}"/>
              </a:ext>
            </a:extLst>
          </p:cNvPr>
          <p:cNvSpPr/>
          <p:nvPr/>
        </p:nvSpPr>
        <p:spPr>
          <a:xfrm>
            <a:off x="9593177" y="32073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95A7339C-E8EB-A67F-E0C6-0A0E997390C0}"/>
              </a:ext>
            </a:extLst>
          </p:cNvPr>
          <p:cNvSpPr/>
          <p:nvPr/>
        </p:nvSpPr>
        <p:spPr>
          <a:xfrm>
            <a:off x="9662003" y="37009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40ACEAD9-B2A0-1C40-D6A2-530359E5E239}"/>
              </a:ext>
            </a:extLst>
          </p:cNvPr>
          <p:cNvSpPr/>
          <p:nvPr/>
        </p:nvSpPr>
        <p:spPr>
          <a:xfrm>
            <a:off x="9448883" y="470066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9E957E77-F9AF-427B-6163-01636C005589}"/>
              </a:ext>
            </a:extLst>
          </p:cNvPr>
          <p:cNvSpPr/>
          <p:nvPr/>
        </p:nvSpPr>
        <p:spPr>
          <a:xfrm>
            <a:off x="8895799" y="15142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4608DE43-F456-B689-4033-E7EB726CCA1C}"/>
              </a:ext>
            </a:extLst>
          </p:cNvPr>
          <p:cNvSpPr/>
          <p:nvPr/>
        </p:nvSpPr>
        <p:spPr>
          <a:xfrm>
            <a:off x="8258558" y="292039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EC29A63E-64CF-22B7-F081-44C5D7B12B29}"/>
              </a:ext>
            </a:extLst>
          </p:cNvPr>
          <p:cNvSpPr/>
          <p:nvPr/>
        </p:nvSpPr>
        <p:spPr>
          <a:xfrm>
            <a:off x="10140833" y="31800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E41AF3B9-0DA6-3E95-D50D-2B09CF6931D7}"/>
              </a:ext>
            </a:extLst>
          </p:cNvPr>
          <p:cNvSpPr/>
          <p:nvPr/>
        </p:nvSpPr>
        <p:spPr>
          <a:xfrm>
            <a:off x="10187084" y="36769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5" name="Flowchart: Connector 24">
            <a:extLst>
              <a:ext uri="{FF2B5EF4-FFF2-40B4-BE49-F238E27FC236}">
                <a16:creationId xmlns:a16="http://schemas.microsoft.com/office/drawing/2014/main" id="{55408461-341F-0899-83B6-F9424F299B07}"/>
              </a:ext>
            </a:extLst>
          </p:cNvPr>
          <p:cNvSpPr/>
          <p:nvPr/>
        </p:nvSpPr>
        <p:spPr>
          <a:xfrm>
            <a:off x="9997999" y="46667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
        <p:nvSpPr>
          <p:cNvPr id="26" name="Flowchart: Connector 25">
            <a:extLst>
              <a:ext uri="{FF2B5EF4-FFF2-40B4-BE49-F238E27FC236}">
                <a16:creationId xmlns:a16="http://schemas.microsoft.com/office/drawing/2014/main" id="{20988649-786F-D736-3706-B05D5DECCB51}"/>
              </a:ext>
            </a:extLst>
          </p:cNvPr>
          <p:cNvSpPr/>
          <p:nvPr/>
        </p:nvSpPr>
        <p:spPr>
          <a:xfrm>
            <a:off x="9524680" y="614320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
        <p:nvSpPr>
          <p:cNvPr id="27" name="Arrow: Right 26">
            <a:extLst>
              <a:ext uri="{FF2B5EF4-FFF2-40B4-BE49-F238E27FC236}">
                <a16:creationId xmlns:a16="http://schemas.microsoft.com/office/drawing/2014/main" id="{A48AE466-C7BA-2348-6720-58E7EE5EF762}"/>
              </a:ext>
            </a:extLst>
          </p:cNvPr>
          <p:cNvSpPr/>
          <p:nvPr/>
        </p:nvSpPr>
        <p:spPr>
          <a:xfrm>
            <a:off x="9780542" y="616075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08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3607398"/>
          </a:xfrm>
          <a:prstGeom prst="rect">
            <a:avLst/>
          </a:prstGeom>
          <a:noFill/>
        </p:spPr>
        <p:txBody>
          <a:bodyPr wrap="square" rtlCol="0">
            <a:spAutoFit/>
          </a:bodyPr>
          <a:lstStyle/>
          <a:p>
            <a:pPr>
              <a:lnSpc>
                <a:spcPts val="4000"/>
              </a:lnSpc>
            </a:pPr>
            <a:r>
              <a:rPr lang="en-US" sz="2000" b="1" u="sng" dirty="0"/>
              <a:t>STEP 7:  Observe Device Activity in Azure IoT Hub</a:t>
            </a:r>
          </a:p>
          <a:p>
            <a:pPr marL="342900" indent="-342900">
              <a:lnSpc>
                <a:spcPts val="4000"/>
              </a:lnSpc>
              <a:buFont typeface="Arial" panose="020B0604020202020204" pitchFamily="34" charset="0"/>
              <a:buChar char="•"/>
            </a:pPr>
            <a:endParaRPr lang="en-US" sz="1800" dirty="0"/>
          </a:p>
          <a:p>
            <a:pPr marL="342900" indent="-342900">
              <a:lnSpc>
                <a:spcPts val="4000"/>
              </a:lnSpc>
              <a:buFont typeface="Arial" panose="020B0604020202020204" pitchFamily="34" charset="0"/>
              <a:buChar char="•"/>
            </a:pPr>
            <a:r>
              <a:rPr lang="en-US" sz="2000" dirty="0"/>
              <a:t>Back in the Azure Portal, open your IoT Hub resource, and observe the message activity on the </a:t>
            </a:r>
            <a:r>
              <a:rPr lang="en-US" sz="2000" i="1" dirty="0">
                <a:solidFill>
                  <a:srgbClr val="00B0F0"/>
                </a:solidFill>
              </a:rPr>
              <a:t>Overview</a:t>
            </a:r>
            <a:r>
              <a:rPr lang="en-US" sz="2000" dirty="0"/>
              <a:t> screen. </a:t>
            </a:r>
          </a:p>
        </p:txBody>
      </p:sp>
      <p:pic>
        <p:nvPicPr>
          <p:cNvPr id="7" name="Picture 4" descr="Microsoft Azure logo transparent PNG ...">
            <a:extLst>
              <a:ext uri="{FF2B5EF4-FFF2-40B4-BE49-F238E27FC236}">
                <a16:creationId xmlns:a16="http://schemas.microsoft.com/office/drawing/2014/main" id="{CA8075A1-A8AC-6C05-2634-2C5792965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omputer&#10;&#10;Description automatically generated">
            <a:extLst>
              <a:ext uri="{FF2B5EF4-FFF2-40B4-BE49-F238E27FC236}">
                <a16:creationId xmlns:a16="http://schemas.microsoft.com/office/drawing/2014/main" id="{5B6CE73E-CD79-5370-EEBD-265EFBB5212A}"/>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23354" y="2411999"/>
            <a:ext cx="4384517" cy="2016409"/>
          </a:xfrm>
          <a:prstGeom prst="rect">
            <a:avLst/>
          </a:prstGeom>
        </p:spPr>
      </p:pic>
    </p:spTree>
    <p:extLst>
      <p:ext uri="{BB962C8B-B14F-4D97-AF65-F5344CB8AC3E}">
        <p14:creationId xmlns:p14="http://schemas.microsoft.com/office/powerpoint/2010/main" val="3116465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4137799"/>
          </a:xfrm>
          <a:prstGeom prst="rect">
            <a:avLst/>
          </a:prstGeom>
          <a:noFill/>
        </p:spPr>
        <p:txBody>
          <a:bodyPr wrap="square" rtlCol="0">
            <a:spAutoFit/>
          </a:bodyPr>
          <a:lstStyle/>
          <a:p>
            <a:pPr>
              <a:lnSpc>
                <a:spcPts val="4000"/>
              </a:lnSpc>
            </a:pPr>
            <a:r>
              <a:rPr lang="en-US" sz="2000" b="1" u="sng" dirty="0"/>
              <a:t>STEP 8a:  Azure IoT Explorer</a:t>
            </a:r>
          </a:p>
          <a:p>
            <a:pPr marL="342900" indent="-342900">
              <a:lnSpc>
                <a:spcPts val="4000"/>
              </a:lnSpc>
              <a:buFont typeface="+mj-lt"/>
              <a:buAutoNum type="arabicPeriod"/>
            </a:pPr>
            <a:endParaRPr lang="en-US" sz="1800" dirty="0"/>
          </a:p>
          <a:p>
            <a:pPr marL="342900" indent="-342900">
              <a:lnSpc>
                <a:spcPts val="4000"/>
              </a:lnSpc>
              <a:buFont typeface="+mj-lt"/>
              <a:buAutoNum type="arabicPeriod"/>
            </a:pPr>
            <a:r>
              <a:rPr lang="en-US" sz="1800" dirty="0"/>
              <a:t>Open your </a:t>
            </a:r>
            <a:r>
              <a:rPr lang="en-US" sz="1800" dirty="0" err="1"/>
              <a:t>IoTHub</a:t>
            </a:r>
            <a:r>
              <a:rPr lang="en-US" sz="1800" dirty="0"/>
              <a:t> resource, expand the </a:t>
            </a:r>
            <a:r>
              <a:rPr lang="en-US" sz="1800" i="1" dirty="0">
                <a:solidFill>
                  <a:srgbClr val="00B0F0"/>
                </a:solidFill>
              </a:rPr>
              <a:t>Security Settings </a:t>
            </a:r>
            <a:r>
              <a:rPr lang="en-US" sz="1800" dirty="0"/>
              <a:t>menu on the left and select </a:t>
            </a:r>
            <a:r>
              <a:rPr lang="en-US" sz="1800" i="1" dirty="0">
                <a:solidFill>
                  <a:srgbClr val="00B0F0"/>
                </a:solidFill>
              </a:rPr>
              <a:t>Shared access policies</a:t>
            </a:r>
          </a:p>
          <a:p>
            <a:pPr marL="342900" indent="-342900">
              <a:lnSpc>
                <a:spcPts val="4000"/>
              </a:lnSpc>
              <a:buFont typeface="+mj-lt"/>
              <a:buAutoNum type="arabicPeriod"/>
            </a:pPr>
            <a:r>
              <a:rPr lang="en-US" sz="1800" dirty="0"/>
              <a:t>Click the </a:t>
            </a:r>
            <a:r>
              <a:rPr lang="en-US" sz="1800" i="1" dirty="0" err="1">
                <a:solidFill>
                  <a:srgbClr val="00B0F0"/>
                </a:solidFill>
              </a:rPr>
              <a:t>iothubowner</a:t>
            </a:r>
            <a:r>
              <a:rPr lang="en-US" sz="1800" dirty="0"/>
              <a:t> policy</a:t>
            </a:r>
          </a:p>
          <a:p>
            <a:pPr marL="342900" indent="-342900">
              <a:lnSpc>
                <a:spcPts val="4000"/>
              </a:lnSpc>
              <a:buFont typeface="+mj-lt"/>
              <a:buAutoNum type="arabicPeriod"/>
            </a:pPr>
            <a:r>
              <a:rPr lang="en-US" sz="1800" dirty="0"/>
              <a:t>Copy the </a:t>
            </a:r>
            <a:r>
              <a:rPr lang="en-US" sz="1800" i="1" dirty="0">
                <a:solidFill>
                  <a:srgbClr val="00B0F0"/>
                </a:solidFill>
              </a:rPr>
              <a:t>Primary connection string</a:t>
            </a:r>
          </a:p>
          <a:p>
            <a:pPr>
              <a:lnSpc>
                <a:spcPts val="4000"/>
              </a:lnSpc>
            </a:pPr>
            <a:endParaRPr lang="en-US" sz="2400" dirty="0"/>
          </a:p>
        </p:txBody>
      </p:sp>
      <p:pic>
        <p:nvPicPr>
          <p:cNvPr id="7" name="Picture 4" descr="Microsoft Azure logo transparent PNG ...">
            <a:extLst>
              <a:ext uri="{FF2B5EF4-FFF2-40B4-BE49-F238E27FC236}">
                <a16:creationId xmlns:a16="http://schemas.microsoft.com/office/drawing/2014/main" id="{A67479F1-54D0-F748-C9DA-22BA1DA6C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E7C6ED-1072-1E05-4474-2B045088AD82}"/>
              </a:ext>
            </a:extLst>
          </p:cNvPr>
          <p:cNvPicPr>
            <a:picLocks noChangeAspect="1"/>
          </p:cNvPicPr>
          <p:nvPr/>
        </p:nvPicPr>
        <p:blipFill>
          <a:blip r:embed="rId7"/>
          <a:stretch>
            <a:fillRect/>
          </a:stretch>
        </p:blipFill>
        <p:spPr>
          <a:xfrm>
            <a:off x="6710302" y="1426045"/>
            <a:ext cx="3963088" cy="2497461"/>
          </a:xfrm>
          <a:prstGeom prst="rect">
            <a:avLst/>
          </a:prstGeom>
        </p:spPr>
      </p:pic>
      <p:sp>
        <p:nvSpPr>
          <p:cNvPr id="15" name="Flowchart: Connector 14">
            <a:extLst>
              <a:ext uri="{FF2B5EF4-FFF2-40B4-BE49-F238E27FC236}">
                <a16:creationId xmlns:a16="http://schemas.microsoft.com/office/drawing/2014/main" id="{9A537A43-7F7F-2663-689A-719CBF563142}"/>
              </a:ext>
            </a:extLst>
          </p:cNvPr>
          <p:cNvSpPr/>
          <p:nvPr/>
        </p:nvSpPr>
        <p:spPr>
          <a:xfrm>
            <a:off x="8813773" y="3382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8" name="Arrow: Left 7">
            <a:extLst>
              <a:ext uri="{FF2B5EF4-FFF2-40B4-BE49-F238E27FC236}">
                <a16:creationId xmlns:a16="http://schemas.microsoft.com/office/drawing/2014/main" id="{4E6BEC53-9BDD-AAFE-DD43-456F67C56732}"/>
              </a:ext>
            </a:extLst>
          </p:cNvPr>
          <p:cNvSpPr/>
          <p:nvPr/>
        </p:nvSpPr>
        <p:spPr>
          <a:xfrm>
            <a:off x="7392164" y="3253177"/>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3AB96CF-6221-CC09-6B25-16EA339BAF2C}"/>
              </a:ext>
            </a:extLst>
          </p:cNvPr>
          <p:cNvSpPr/>
          <p:nvPr/>
        </p:nvSpPr>
        <p:spPr>
          <a:xfrm>
            <a:off x="7687445" y="31942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Arrow: Left 18">
            <a:extLst>
              <a:ext uri="{FF2B5EF4-FFF2-40B4-BE49-F238E27FC236}">
                <a16:creationId xmlns:a16="http://schemas.microsoft.com/office/drawing/2014/main" id="{6D635B3C-BD6A-A32E-2F19-1D7F690A0FC4}"/>
              </a:ext>
            </a:extLst>
          </p:cNvPr>
          <p:cNvSpPr/>
          <p:nvPr/>
        </p:nvSpPr>
        <p:spPr>
          <a:xfrm>
            <a:off x="7600199" y="3542622"/>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3C421380-03E7-B603-F912-197A7EE08363}"/>
              </a:ext>
            </a:extLst>
          </p:cNvPr>
          <p:cNvSpPr/>
          <p:nvPr/>
        </p:nvSpPr>
        <p:spPr>
          <a:xfrm>
            <a:off x="8504243" y="3438011"/>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115E577-FD5E-EF0A-47DC-21098EEF1E01}"/>
              </a:ext>
            </a:extLst>
          </p:cNvPr>
          <p:cNvSpPr/>
          <p:nvPr/>
        </p:nvSpPr>
        <p:spPr>
          <a:xfrm>
            <a:off x="7920262" y="349775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25" name="Picture 24">
            <a:extLst>
              <a:ext uri="{FF2B5EF4-FFF2-40B4-BE49-F238E27FC236}">
                <a16:creationId xmlns:a16="http://schemas.microsoft.com/office/drawing/2014/main" id="{ADDFBC85-9CD6-0425-D13F-611BADB5416B}"/>
              </a:ext>
            </a:extLst>
          </p:cNvPr>
          <p:cNvPicPr>
            <a:picLocks noChangeAspect="1"/>
          </p:cNvPicPr>
          <p:nvPr/>
        </p:nvPicPr>
        <p:blipFill>
          <a:blip r:embed="rId8"/>
          <a:stretch>
            <a:fillRect/>
          </a:stretch>
        </p:blipFill>
        <p:spPr>
          <a:xfrm>
            <a:off x="8623214" y="4083899"/>
            <a:ext cx="2242103" cy="1920140"/>
          </a:xfrm>
          <a:prstGeom prst="rect">
            <a:avLst/>
          </a:prstGeom>
        </p:spPr>
      </p:pic>
      <p:sp>
        <p:nvSpPr>
          <p:cNvPr id="11" name="Arrow: Left 10">
            <a:extLst>
              <a:ext uri="{FF2B5EF4-FFF2-40B4-BE49-F238E27FC236}">
                <a16:creationId xmlns:a16="http://schemas.microsoft.com/office/drawing/2014/main" id="{5AB2AC1B-D3B6-12CF-C107-7EC551C3FBC5}"/>
              </a:ext>
            </a:extLst>
          </p:cNvPr>
          <p:cNvSpPr/>
          <p:nvPr/>
        </p:nvSpPr>
        <p:spPr>
          <a:xfrm rot="10800000">
            <a:off x="10325127" y="5071533"/>
            <a:ext cx="356788"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E99A2197-6C59-3012-E76E-04E9D8678C2C}"/>
              </a:ext>
            </a:extLst>
          </p:cNvPr>
          <p:cNvSpPr/>
          <p:nvPr/>
        </p:nvSpPr>
        <p:spPr>
          <a:xfrm>
            <a:off x="10076173" y="502129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8" name="TextBox 27">
            <a:extLst>
              <a:ext uri="{FF2B5EF4-FFF2-40B4-BE49-F238E27FC236}">
                <a16:creationId xmlns:a16="http://schemas.microsoft.com/office/drawing/2014/main" id="{DA374A87-98DC-C5AB-B1BB-2210225ABFEA}"/>
              </a:ext>
            </a:extLst>
          </p:cNvPr>
          <p:cNvSpPr txBox="1"/>
          <p:nvPr/>
        </p:nvSpPr>
        <p:spPr>
          <a:xfrm>
            <a:off x="6610409" y="6179898"/>
            <a:ext cx="4447868" cy="261610"/>
          </a:xfrm>
          <a:prstGeom prst="rect">
            <a:avLst/>
          </a:prstGeom>
          <a:noFill/>
        </p:spPr>
        <p:txBody>
          <a:bodyPr wrap="square" rtlCol="0">
            <a:spAutoFit/>
          </a:bodyPr>
          <a:lstStyle/>
          <a:p>
            <a:r>
              <a:rPr lang="en-US" sz="1100" b="1" i="1" dirty="0">
                <a:solidFill>
                  <a:srgbClr val="FF0000"/>
                </a:solidFill>
              </a:rPr>
              <a:t>* Hint – save the primary connection string value into a text file!</a:t>
            </a:r>
          </a:p>
        </p:txBody>
      </p:sp>
    </p:spTree>
    <p:extLst>
      <p:ext uri="{BB962C8B-B14F-4D97-AF65-F5344CB8AC3E}">
        <p14:creationId xmlns:p14="http://schemas.microsoft.com/office/powerpoint/2010/main" val="3312255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5146281"/>
          </a:xfrm>
          <a:prstGeom prst="rect">
            <a:avLst/>
          </a:prstGeom>
          <a:noFill/>
        </p:spPr>
        <p:txBody>
          <a:bodyPr wrap="square" rtlCol="0">
            <a:spAutoFit/>
          </a:bodyPr>
          <a:lstStyle/>
          <a:p>
            <a:pPr>
              <a:lnSpc>
                <a:spcPts val="4000"/>
              </a:lnSpc>
            </a:pPr>
            <a:r>
              <a:rPr lang="en-US" sz="2000" b="1" u="sng" dirty="0"/>
              <a:t>STEP 8b:  Azure IoT Explorer</a:t>
            </a:r>
          </a:p>
          <a:p>
            <a:pPr marL="342900" indent="-342900">
              <a:lnSpc>
                <a:spcPts val="4000"/>
              </a:lnSpc>
              <a:buFont typeface="+mj-lt"/>
              <a:buAutoNum type="arabicPeriod"/>
            </a:pPr>
            <a:endParaRPr lang="en-US" sz="1800" dirty="0"/>
          </a:p>
          <a:p>
            <a:pPr marL="342900" indent="-342900">
              <a:lnSpc>
                <a:spcPts val="4000"/>
              </a:lnSpc>
              <a:buFont typeface="+mj-lt"/>
              <a:buAutoNum type="arabicPeriod"/>
            </a:pPr>
            <a:r>
              <a:rPr lang="en-US" sz="1800" dirty="0"/>
              <a:t>Launch the Azure IoT Explorer app on your classroom desktop computer and click the </a:t>
            </a:r>
            <a:r>
              <a:rPr lang="en-US" sz="1800" i="1" dirty="0">
                <a:solidFill>
                  <a:srgbClr val="00B0F0"/>
                </a:solidFill>
              </a:rPr>
              <a:t>+ Add connection </a:t>
            </a:r>
            <a:r>
              <a:rPr lang="en-US" sz="1800" dirty="0"/>
              <a:t>button</a:t>
            </a:r>
          </a:p>
          <a:p>
            <a:pPr marL="342900" indent="-342900">
              <a:lnSpc>
                <a:spcPts val="4000"/>
              </a:lnSpc>
              <a:buFont typeface="+mj-lt"/>
              <a:buAutoNum type="arabicPeriod"/>
            </a:pPr>
            <a:r>
              <a:rPr lang="en-US" sz="1800" dirty="0"/>
              <a:t>Paste in the connection string from step 8a and click the </a:t>
            </a:r>
            <a:r>
              <a:rPr lang="en-US" sz="1800" i="1" dirty="0">
                <a:solidFill>
                  <a:srgbClr val="00B0F0"/>
                </a:solidFill>
              </a:rPr>
              <a:t>Save</a:t>
            </a:r>
            <a:r>
              <a:rPr lang="en-US" sz="1800" dirty="0"/>
              <a:t> button</a:t>
            </a:r>
          </a:p>
          <a:p>
            <a:pPr marL="342900" indent="-342900">
              <a:lnSpc>
                <a:spcPts val="4000"/>
              </a:lnSpc>
              <a:buFont typeface="+mj-lt"/>
              <a:buAutoNum type="arabicPeriod"/>
            </a:pPr>
            <a:r>
              <a:rPr lang="en-US" sz="1800" dirty="0"/>
              <a:t>The next screen will show the currently registered devices in your </a:t>
            </a:r>
            <a:r>
              <a:rPr lang="en-US" sz="1800" dirty="0" err="1"/>
              <a:t>IoTHub</a:t>
            </a:r>
            <a:r>
              <a:rPr lang="en-US" sz="1800" dirty="0"/>
              <a:t>.  Click the device you created.</a:t>
            </a:r>
          </a:p>
        </p:txBody>
      </p:sp>
      <p:pic>
        <p:nvPicPr>
          <p:cNvPr id="7" name="Picture 4" descr="Microsoft Azure logo transparent PNG ...">
            <a:extLst>
              <a:ext uri="{FF2B5EF4-FFF2-40B4-BE49-F238E27FC236}">
                <a16:creationId xmlns:a16="http://schemas.microsoft.com/office/drawing/2014/main" id="{A67479F1-54D0-F748-C9DA-22BA1DA6C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BB20528-B556-F267-3108-028A7148B378}"/>
              </a:ext>
            </a:extLst>
          </p:cNvPr>
          <p:cNvPicPr>
            <a:picLocks noChangeAspect="1"/>
          </p:cNvPicPr>
          <p:nvPr/>
        </p:nvPicPr>
        <p:blipFill>
          <a:blip r:embed="rId7"/>
          <a:stretch>
            <a:fillRect/>
          </a:stretch>
        </p:blipFill>
        <p:spPr>
          <a:xfrm>
            <a:off x="6648895" y="1405952"/>
            <a:ext cx="4180830" cy="1265756"/>
          </a:xfrm>
          <a:prstGeom prst="rect">
            <a:avLst/>
          </a:prstGeom>
        </p:spPr>
      </p:pic>
      <p:sp>
        <p:nvSpPr>
          <p:cNvPr id="8" name="Arrow: Left 7">
            <a:extLst>
              <a:ext uri="{FF2B5EF4-FFF2-40B4-BE49-F238E27FC236}">
                <a16:creationId xmlns:a16="http://schemas.microsoft.com/office/drawing/2014/main" id="{4E6BEC53-9BDD-AAFE-DD43-456F67C56732}"/>
              </a:ext>
            </a:extLst>
          </p:cNvPr>
          <p:cNvSpPr/>
          <p:nvPr/>
        </p:nvSpPr>
        <p:spPr>
          <a:xfrm>
            <a:off x="8580603" y="232341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3AB96CF-6221-CC09-6B25-16EA339BAF2C}"/>
              </a:ext>
            </a:extLst>
          </p:cNvPr>
          <p:cNvSpPr/>
          <p:nvPr/>
        </p:nvSpPr>
        <p:spPr>
          <a:xfrm>
            <a:off x="9132957" y="23111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9A537A43-7F7F-2663-689A-719CBF563142}"/>
              </a:ext>
            </a:extLst>
          </p:cNvPr>
          <p:cNvSpPr/>
          <p:nvPr/>
        </p:nvSpPr>
        <p:spPr>
          <a:xfrm>
            <a:off x="10240836" y="31623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22" name="Picture 21">
            <a:extLst>
              <a:ext uri="{FF2B5EF4-FFF2-40B4-BE49-F238E27FC236}">
                <a16:creationId xmlns:a16="http://schemas.microsoft.com/office/drawing/2014/main" id="{7484DD12-5657-172E-0E6F-144B8AAF9B58}"/>
              </a:ext>
            </a:extLst>
          </p:cNvPr>
          <p:cNvPicPr>
            <a:picLocks noChangeAspect="1"/>
          </p:cNvPicPr>
          <p:nvPr/>
        </p:nvPicPr>
        <p:blipFill>
          <a:blip r:embed="rId8"/>
          <a:stretch>
            <a:fillRect/>
          </a:stretch>
        </p:blipFill>
        <p:spPr>
          <a:xfrm>
            <a:off x="8006094" y="2795289"/>
            <a:ext cx="1854906" cy="1574978"/>
          </a:xfrm>
          <a:prstGeom prst="rect">
            <a:avLst/>
          </a:prstGeom>
        </p:spPr>
      </p:pic>
      <p:sp>
        <p:nvSpPr>
          <p:cNvPr id="11" name="Arrow: Left 10">
            <a:extLst>
              <a:ext uri="{FF2B5EF4-FFF2-40B4-BE49-F238E27FC236}">
                <a16:creationId xmlns:a16="http://schemas.microsoft.com/office/drawing/2014/main" id="{5AB2AC1B-D3B6-12CF-C107-7EC551C3FBC5}"/>
              </a:ext>
            </a:extLst>
          </p:cNvPr>
          <p:cNvSpPr/>
          <p:nvPr/>
        </p:nvSpPr>
        <p:spPr>
          <a:xfrm>
            <a:off x="9682123" y="32059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20D46-F6EB-3458-C0F3-E70540A0A042}"/>
              </a:ext>
            </a:extLst>
          </p:cNvPr>
          <p:cNvPicPr>
            <a:picLocks noChangeAspect="1"/>
          </p:cNvPicPr>
          <p:nvPr/>
        </p:nvPicPr>
        <p:blipFill>
          <a:blip r:embed="rId9"/>
          <a:stretch>
            <a:fillRect/>
          </a:stretch>
        </p:blipFill>
        <p:spPr>
          <a:xfrm>
            <a:off x="8020800" y="4290555"/>
            <a:ext cx="700528" cy="191972"/>
          </a:xfrm>
          <a:prstGeom prst="rect">
            <a:avLst/>
          </a:prstGeom>
        </p:spPr>
      </p:pic>
      <p:sp>
        <p:nvSpPr>
          <p:cNvPr id="981" name="Flowchart: Connector 980">
            <a:extLst>
              <a:ext uri="{FF2B5EF4-FFF2-40B4-BE49-F238E27FC236}">
                <a16:creationId xmlns:a16="http://schemas.microsoft.com/office/drawing/2014/main" id="{187CABBA-F940-23A9-AE30-0080141787CB}"/>
              </a:ext>
            </a:extLst>
          </p:cNvPr>
          <p:cNvSpPr/>
          <p:nvPr/>
        </p:nvSpPr>
        <p:spPr>
          <a:xfrm>
            <a:off x="8950991" y="42894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982" name="Arrow: Left 981">
            <a:extLst>
              <a:ext uri="{FF2B5EF4-FFF2-40B4-BE49-F238E27FC236}">
                <a16:creationId xmlns:a16="http://schemas.microsoft.com/office/drawing/2014/main" id="{3D2BBF88-5701-79B4-4365-8AAB923E6ECF}"/>
              </a:ext>
            </a:extLst>
          </p:cNvPr>
          <p:cNvSpPr/>
          <p:nvPr/>
        </p:nvSpPr>
        <p:spPr>
          <a:xfrm>
            <a:off x="8392278" y="43330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4" name="Picture 983">
            <a:extLst>
              <a:ext uri="{FF2B5EF4-FFF2-40B4-BE49-F238E27FC236}">
                <a16:creationId xmlns:a16="http://schemas.microsoft.com/office/drawing/2014/main" id="{C94BA310-923E-CD66-C011-307C1E8BCD75}"/>
              </a:ext>
            </a:extLst>
          </p:cNvPr>
          <p:cNvPicPr>
            <a:picLocks noChangeAspect="1"/>
          </p:cNvPicPr>
          <p:nvPr/>
        </p:nvPicPr>
        <p:blipFill>
          <a:blip r:embed="rId10"/>
          <a:stretch>
            <a:fillRect/>
          </a:stretch>
        </p:blipFill>
        <p:spPr>
          <a:xfrm>
            <a:off x="6762640" y="4804839"/>
            <a:ext cx="3851835" cy="1216540"/>
          </a:xfrm>
          <a:prstGeom prst="rect">
            <a:avLst/>
          </a:prstGeom>
        </p:spPr>
      </p:pic>
      <p:sp>
        <p:nvSpPr>
          <p:cNvPr id="985" name="Flowchart: Connector 984">
            <a:extLst>
              <a:ext uri="{FF2B5EF4-FFF2-40B4-BE49-F238E27FC236}">
                <a16:creationId xmlns:a16="http://schemas.microsoft.com/office/drawing/2014/main" id="{82E87C3F-4559-334E-D555-577F4E25EEA2}"/>
              </a:ext>
            </a:extLst>
          </p:cNvPr>
          <p:cNvSpPr/>
          <p:nvPr/>
        </p:nvSpPr>
        <p:spPr>
          <a:xfrm>
            <a:off x="7810631" y="579230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986" name="Arrow: Left 985">
            <a:extLst>
              <a:ext uri="{FF2B5EF4-FFF2-40B4-BE49-F238E27FC236}">
                <a16:creationId xmlns:a16="http://schemas.microsoft.com/office/drawing/2014/main" id="{FB8F01D0-124B-4D48-6358-03614D1D90D3}"/>
              </a:ext>
            </a:extLst>
          </p:cNvPr>
          <p:cNvSpPr/>
          <p:nvPr/>
        </p:nvSpPr>
        <p:spPr>
          <a:xfrm>
            <a:off x="7251918" y="583593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58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9" name="TextBox 8">
            <a:extLst>
              <a:ext uri="{FF2B5EF4-FFF2-40B4-BE49-F238E27FC236}">
                <a16:creationId xmlns:a16="http://schemas.microsoft.com/office/drawing/2014/main" id="{4432D6E2-5D4B-A4F0-7EEC-328B4813A12C}"/>
              </a:ext>
            </a:extLst>
          </p:cNvPr>
          <p:cNvSpPr txBox="1"/>
          <p:nvPr/>
        </p:nvSpPr>
        <p:spPr>
          <a:xfrm>
            <a:off x="1150070" y="1272419"/>
            <a:ext cx="4487563" cy="5152116"/>
          </a:xfrm>
          <a:prstGeom prst="rect">
            <a:avLst/>
          </a:prstGeom>
          <a:noFill/>
        </p:spPr>
        <p:txBody>
          <a:bodyPr wrap="square" rtlCol="0">
            <a:spAutoFit/>
          </a:bodyPr>
          <a:lstStyle/>
          <a:p>
            <a:pPr>
              <a:lnSpc>
                <a:spcPts val="4000"/>
              </a:lnSpc>
            </a:pPr>
            <a:r>
              <a:rPr lang="en-US" sz="2000" b="1" u="sng" dirty="0"/>
              <a:t>STEP 8c:  Azure IoT Explorer</a:t>
            </a:r>
            <a:endParaRPr lang="en-US" sz="2000" dirty="0"/>
          </a:p>
          <a:p>
            <a:pPr marL="457200" indent="-457200">
              <a:lnSpc>
                <a:spcPts val="4000"/>
              </a:lnSpc>
              <a:buFont typeface="+mj-lt"/>
              <a:buAutoNum type="arabicPeriod"/>
            </a:pPr>
            <a:r>
              <a:rPr lang="en-US" sz="2000" dirty="0"/>
              <a:t>Select the </a:t>
            </a:r>
            <a:r>
              <a:rPr lang="en-US" sz="2000" i="1" dirty="0">
                <a:solidFill>
                  <a:srgbClr val="00B0F0"/>
                </a:solidFill>
              </a:rPr>
              <a:t>Telemetry</a:t>
            </a:r>
            <a:r>
              <a:rPr lang="en-US" sz="2000" dirty="0"/>
              <a:t> screen</a:t>
            </a:r>
          </a:p>
          <a:p>
            <a:pPr marL="457200" indent="-457200">
              <a:lnSpc>
                <a:spcPts val="4000"/>
              </a:lnSpc>
              <a:buFont typeface="+mj-lt"/>
              <a:buAutoNum type="arabicPeriod"/>
            </a:pPr>
            <a:r>
              <a:rPr lang="en-US" sz="2000" dirty="0"/>
              <a:t>Click the </a:t>
            </a:r>
            <a:r>
              <a:rPr lang="en-US" sz="2000" i="1" dirty="0">
                <a:solidFill>
                  <a:srgbClr val="00B0F0"/>
                </a:solidFill>
              </a:rPr>
              <a:t>Start</a:t>
            </a:r>
            <a:r>
              <a:rPr lang="en-US" sz="2000" dirty="0"/>
              <a:t> button</a:t>
            </a:r>
          </a:p>
          <a:p>
            <a:pPr marL="457200" indent="-457200">
              <a:lnSpc>
                <a:spcPts val="4000"/>
              </a:lnSpc>
              <a:buFont typeface="+mj-lt"/>
              <a:buAutoNum type="arabicPeriod"/>
            </a:pPr>
            <a:r>
              <a:rPr lang="en-US" sz="2000" dirty="0"/>
              <a:t>In your IoT Hub Device Simulator app, click the </a:t>
            </a:r>
            <a:r>
              <a:rPr lang="en-US" sz="2000" i="1" dirty="0">
                <a:solidFill>
                  <a:srgbClr val="00B0F0"/>
                </a:solidFill>
              </a:rPr>
              <a:t>start arrow </a:t>
            </a:r>
            <a:r>
              <a:rPr lang="en-US" sz="2000" dirty="0"/>
              <a:t>for your device</a:t>
            </a:r>
          </a:p>
          <a:p>
            <a:pPr marL="457200" indent="-457200">
              <a:lnSpc>
                <a:spcPts val="4000"/>
              </a:lnSpc>
              <a:buFont typeface="+mj-lt"/>
              <a:buAutoNum type="arabicPeriod"/>
            </a:pPr>
            <a:r>
              <a:rPr lang="en-US" sz="2000" dirty="0"/>
              <a:t>Back in the Azure IoT Explorer add, observe the </a:t>
            </a:r>
            <a:r>
              <a:rPr lang="en-US" sz="2000" i="1" dirty="0">
                <a:solidFill>
                  <a:srgbClr val="00B0F0"/>
                </a:solidFill>
              </a:rPr>
              <a:t>Receiving events </a:t>
            </a:r>
            <a:r>
              <a:rPr lang="en-US" sz="2000" dirty="0"/>
              <a:t>window at the bottom of the screen</a:t>
            </a:r>
          </a:p>
        </p:txBody>
      </p:sp>
      <p:pic>
        <p:nvPicPr>
          <p:cNvPr id="7" name="Picture 4" descr="Microsoft Azure logo transparent PNG ...">
            <a:extLst>
              <a:ext uri="{FF2B5EF4-FFF2-40B4-BE49-F238E27FC236}">
                <a16:creationId xmlns:a16="http://schemas.microsoft.com/office/drawing/2014/main" id="{31E21B5B-22FD-5369-2D0A-2F5FDD55F2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7"/>
            <a:extLst>
              <a:ext uri="{FF2B5EF4-FFF2-40B4-BE49-F238E27FC236}">
                <a16:creationId xmlns:a16="http://schemas.microsoft.com/office/drawing/2014/main" id="{A0D6C829-A5C0-11D8-6D43-11FC2A2785D9}"/>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0066233" y="5848736"/>
            <a:ext cx="1072617" cy="398690"/>
          </a:xfrm>
          <a:prstGeom prst="rect">
            <a:avLst/>
          </a:prstGeom>
        </p:spPr>
      </p:pic>
      <p:sp>
        <p:nvSpPr>
          <p:cNvPr id="16" name="TextBox 15">
            <a:extLst>
              <a:ext uri="{FF2B5EF4-FFF2-40B4-BE49-F238E27FC236}">
                <a16:creationId xmlns:a16="http://schemas.microsoft.com/office/drawing/2014/main" id="{BC5FCA92-43A9-AAAC-5468-B4E73DC6E23A}"/>
              </a:ext>
            </a:extLst>
          </p:cNvPr>
          <p:cNvSpPr txBox="1"/>
          <p:nvPr/>
        </p:nvSpPr>
        <p:spPr>
          <a:xfrm>
            <a:off x="9861000" y="6228002"/>
            <a:ext cx="1489809" cy="230832"/>
          </a:xfrm>
          <a:prstGeom prst="rect">
            <a:avLst/>
          </a:prstGeom>
          <a:noFill/>
        </p:spPr>
        <p:txBody>
          <a:bodyPr wrap="square" rtlCol="0">
            <a:spAutoFit/>
          </a:bodyPr>
          <a:lstStyle/>
          <a:p>
            <a:pPr algn="ctr"/>
            <a:r>
              <a:rPr lang="en-US" sz="900" dirty="0"/>
              <a:t>What is a JSON file</a:t>
            </a:r>
          </a:p>
        </p:txBody>
      </p:sp>
      <p:pic>
        <p:nvPicPr>
          <p:cNvPr id="14" name="Picture 13">
            <a:extLst>
              <a:ext uri="{FF2B5EF4-FFF2-40B4-BE49-F238E27FC236}">
                <a16:creationId xmlns:a16="http://schemas.microsoft.com/office/drawing/2014/main" id="{A6FB91B7-D0DF-B14C-8CE4-024FBE12932D}"/>
              </a:ext>
            </a:extLst>
          </p:cNvPr>
          <p:cNvPicPr>
            <a:picLocks noChangeAspect="1"/>
          </p:cNvPicPr>
          <p:nvPr/>
        </p:nvPicPr>
        <p:blipFill>
          <a:blip r:embed="rId9"/>
          <a:stretch>
            <a:fillRect/>
          </a:stretch>
        </p:blipFill>
        <p:spPr>
          <a:xfrm>
            <a:off x="6686866" y="1380759"/>
            <a:ext cx="4193828" cy="2075903"/>
          </a:xfrm>
          <a:prstGeom prst="rect">
            <a:avLst/>
          </a:prstGeom>
        </p:spPr>
      </p:pic>
      <p:sp>
        <p:nvSpPr>
          <p:cNvPr id="10" name="Arrow: Left 9">
            <a:extLst>
              <a:ext uri="{FF2B5EF4-FFF2-40B4-BE49-F238E27FC236}">
                <a16:creationId xmlns:a16="http://schemas.microsoft.com/office/drawing/2014/main" id="{DE963D0B-DB18-FB05-7CD0-870AB2E6C60F}"/>
              </a:ext>
            </a:extLst>
          </p:cNvPr>
          <p:cNvSpPr/>
          <p:nvPr/>
        </p:nvSpPr>
        <p:spPr>
          <a:xfrm>
            <a:off x="7152122" y="25671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22509AFC-4BE0-8CDC-C9A8-E15E183BBCA0}"/>
              </a:ext>
            </a:extLst>
          </p:cNvPr>
          <p:cNvSpPr/>
          <p:nvPr/>
        </p:nvSpPr>
        <p:spPr>
          <a:xfrm>
            <a:off x="8122251" y="20742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31E8226-E17D-3D8D-4E9E-469D88CFE5DE}"/>
              </a:ext>
            </a:extLst>
          </p:cNvPr>
          <p:cNvSpPr/>
          <p:nvPr/>
        </p:nvSpPr>
        <p:spPr>
          <a:xfrm>
            <a:off x="7704390" y="25526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B83839A-DC35-CD85-CB97-51553DF3CE2B}"/>
              </a:ext>
            </a:extLst>
          </p:cNvPr>
          <p:cNvSpPr/>
          <p:nvPr/>
        </p:nvSpPr>
        <p:spPr>
          <a:xfrm>
            <a:off x="8692340" y="20420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17" name="Picture 16">
            <a:extLst>
              <a:ext uri="{FF2B5EF4-FFF2-40B4-BE49-F238E27FC236}">
                <a16:creationId xmlns:a16="http://schemas.microsoft.com/office/drawing/2014/main" id="{0E08F527-C5E3-2D30-E09D-7D93BD9721C2}"/>
              </a:ext>
            </a:extLst>
          </p:cNvPr>
          <p:cNvPicPr>
            <a:picLocks noChangeAspect="1"/>
          </p:cNvPicPr>
          <p:nvPr/>
        </p:nvPicPr>
        <p:blipFill>
          <a:blip r:embed="rId10"/>
          <a:stretch>
            <a:fillRect/>
          </a:stretch>
        </p:blipFill>
        <p:spPr>
          <a:xfrm>
            <a:off x="6658879" y="3768506"/>
            <a:ext cx="4432681" cy="221634"/>
          </a:xfrm>
          <a:prstGeom prst="rect">
            <a:avLst/>
          </a:prstGeom>
        </p:spPr>
      </p:pic>
      <p:sp>
        <p:nvSpPr>
          <p:cNvPr id="12" name="Arrow: Left 11">
            <a:extLst>
              <a:ext uri="{FF2B5EF4-FFF2-40B4-BE49-F238E27FC236}">
                <a16:creationId xmlns:a16="http://schemas.microsoft.com/office/drawing/2014/main" id="{9A699159-91A0-AC18-5399-59EFD0A8BD09}"/>
              </a:ext>
            </a:extLst>
          </p:cNvPr>
          <p:cNvSpPr/>
          <p:nvPr/>
        </p:nvSpPr>
        <p:spPr>
          <a:xfrm>
            <a:off x="7795830" y="38250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5F71952-2FD4-F870-3399-7A79192C7482}"/>
              </a:ext>
            </a:extLst>
          </p:cNvPr>
          <p:cNvSpPr/>
          <p:nvPr/>
        </p:nvSpPr>
        <p:spPr>
          <a:xfrm>
            <a:off x="8365940" y="3800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26" name="Picture 25">
            <a:extLst>
              <a:ext uri="{FF2B5EF4-FFF2-40B4-BE49-F238E27FC236}">
                <a16:creationId xmlns:a16="http://schemas.microsoft.com/office/drawing/2014/main" id="{25ECCC0D-7C47-0623-AA7B-68A26CF8297F}"/>
              </a:ext>
            </a:extLst>
          </p:cNvPr>
          <p:cNvPicPr>
            <a:picLocks noChangeAspect="1"/>
          </p:cNvPicPr>
          <p:nvPr/>
        </p:nvPicPr>
        <p:blipFill>
          <a:blip r:embed="rId11"/>
          <a:stretch>
            <a:fillRect/>
          </a:stretch>
        </p:blipFill>
        <p:spPr>
          <a:xfrm>
            <a:off x="6658878" y="4270736"/>
            <a:ext cx="4432681" cy="1458857"/>
          </a:xfrm>
          <a:prstGeom prst="rect">
            <a:avLst/>
          </a:prstGeom>
        </p:spPr>
      </p:pic>
      <p:sp>
        <p:nvSpPr>
          <p:cNvPr id="19" name="Arrow: Left 18">
            <a:extLst>
              <a:ext uri="{FF2B5EF4-FFF2-40B4-BE49-F238E27FC236}">
                <a16:creationId xmlns:a16="http://schemas.microsoft.com/office/drawing/2014/main" id="{9CD33387-089C-D8B3-680E-E63DF93FB044}"/>
              </a:ext>
            </a:extLst>
          </p:cNvPr>
          <p:cNvSpPr/>
          <p:nvPr/>
        </p:nvSpPr>
        <p:spPr>
          <a:xfrm>
            <a:off x="8548820" y="51298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E31E410C-489C-205A-3C0A-6A1E0184AC55}"/>
              </a:ext>
            </a:extLst>
          </p:cNvPr>
          <p:cNvSpPr/>
          <p:nvPr/>
        </p:nvSpPr>
        <p:spPr>
          <a:xfrm>
            <a:off x="9188201" y="50877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2863513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2EF15560-3D9C-D3E7-BA78-9583F35816F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E1034762-3EAE-4496-C93E-21E131D9F071}"/>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7D653A0-39D9-E263-8AF6-C2BB7A6D75E5}"/>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5B2DE33-17A1-EE5C-8563-82F98591E299}"/>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DEE9F80-67F3-345E-76FA-C8DE23FE3732}"/>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12E8EAE-E2A3-9A8D-52D2-C35E7301B42E}"/>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5304B81-3A56-38D2-6546-586E4280E1B7}"/>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51816A27-FBED-4C1E-B9BA-0B5D041CE5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DBC40D4C-0286-9F61-25A7-3BCB9E6872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DCE1AFA-3932-EB68-91EA-9C944203BA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EAFEE59A-D6E8-F705-A86D-C8B60E02E323}"/>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47B47248-6DBC-48C9-06DF-041BC779B6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189ADFF-B142-B15C-6480-F4F606B462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B9F364BB-7029-6E31-33F0-76E9ECD02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8B1EAEE9-DE87-E9CD-3515-B21B5325897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4E627B07-C3B7-F3A1-FE5C-5DBCBBA0B3A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73A8851-A901-A5B1-0417-8EB95F0366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EF60D094-C205-79B3-C4F5-8A4DDAD33B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1B15943-0EF9-230E-DD7E-CCF52695AE1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A6C1D2E-A1E6-F141-7A3E-4117959FC4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E713D76E-2A48-A62B-5119-2175C29E01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B90E28DE-1C9B-BFC5-2D03-C9FBCFD60D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AE07C48-FC48-D04A-CBD7-CE8D8E6CE18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64C73D8-2073-2554-6BE4-8AD1885EEE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C67A5D1-0EF9-3DC3-4493-3400CC8C0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2690866A-44B6-41F8-FC2A-9F6EF5BACB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F70709A4-366F-6EC8-9790-BAE74753E4FE}"/>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AEF1102-8BDC-E508-FD1C-EC85CAC32CD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DA281E-7CDD-56F3-3D56-F158F1FA31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597007-6826-DCEE-B5B0-54F3FA4E7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27358AD-1D13-B0D9-AABF-C16C3FFCB75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D9AC393-82A3-52C7-8A2B-73C6AB1EBB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032EF18-D15D-B57D-C8FD-B2641A712E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6C3E374-4A3D-0DF5-9632-831B78B3E0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5A212AE-998D-42DC-EB5E-4631F12C8313}"/>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0FC5D0D-B46F-A65C-DFBE-13C98B7D428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F577756C-C966-FA14-6C5F-355AC56F50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21B44D87-6F34-E872-5AEE-451AA8BEAE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052E25E6-DE3E-E4C5-E55C-BB20784220D5}"/>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D0957293-FE1C-26AC-5D38-94B3D7C856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B7E332A-1B1A-B5A8-54A9-D1D501CF6D9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1C690813-2E22-5C2F-E04E-9119C3285D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BC29929-BDB4-C2EC-46C6-DC9306272F5C}"/>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676C591D-A11E-433E-39F1-8DB04F42E8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8B59A332-940F-F419-5404-2C8A1A8929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1BEF5B82-6542-66BA-71B6-768F5F209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CBBB0D8-6221-B221-7DC6-C0AFE763F3BA}"/>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82BED4E5-3FED-F0F3-3308-60D9691CE79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6AAA87-2C3B-D304-52B3-4515676CA4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24B8F858-0582-559F-FB7A-B6E9FD7272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90296178-56BB-5060-FA7E-46293E43EC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FD01FAB0-6106-43A0-8532-69BFC4C986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BF941C51-6854-3B99-BB9D-17FF0F6AA0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C26DA37D-D478-D35A-C654-6FB751F9F93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529F618-F560-7E28-34BA-2AFF85FB355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DC1B4EE8-F657-95CA-D5F9-8F13257D68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13C1206D-2B10-1174-9CEA-3E9747A37A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B44531D-8E4F-DCF0-AF2C-61C3B1EF6F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D0C97EBA-FADD-2B44-5741-622672FAB664}"/>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F9C87173-23D9-AD68-6A24-4338BD2A2FB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C7D5918-D52F-433B-1C8E-8FB25E535185}"/>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36EE1681-CD6A-76D1-CAC8-F26CC2268F0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3C37A103-19C2-4C21-78F0-95ED6D75F98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E474FC04-8221-E865-8885-2E00202B39E6}"/>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0CF4ED1-D576-D889-590C-59ECEC247803}"/>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0B0FAED-2048-3E3A-2C54-F71E686037C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D85E58F-55E7-338B-D38A-24AE46B597AA}"/>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17B055-503C-348E-CC06-B801F791AB8A}"/>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21EB4A2-0156-44B2-111D-C1FA39130DD0}"/>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D549413-BBA7-E357-F099-1077C894605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57BB0FD2-2751-6F51-F3B9-DC0B8DC30F2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28670BD-2F17-4B22-263B-57A39753130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A5C26A35-87E8-EB33-AC42-77CFE438381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5C0C9F32-F2CB-42DB-4970-D7EE490F0FC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9353164-AFC8-6CDD-0D8A-10A7FD262F6F}"/>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1237313-9CE1-1BAD-A5F4-5287F8E06C8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9B9D77D-3CD0-0F6D-ED03-F997AB7A7C5B}"/>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35165D5D-F763-F615-263E-0C0ED71A635D}"/>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8007CB1-24BE-D35C-A3CD-5478366D411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305B7154-DEDB-2526-81B6-3F807F91BBA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F9CE000F-1F9E-7D51-273C-1523C3B73B6A}"/>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540F7587-1078-6EDE-211A-46C544E7790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B1B49346-1B85-4D75-2955-0DC08A9C07A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4E78FA15-6D07-0414-3B53-8625FF6924BF}"/>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7D903DD-7605-DD78-DAFB-BCB5041725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C49B9D0-898E-B114-277E-1504DFCB6C1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E838DF64-5806-3DA9-2195-AB48C634525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8837B14-1C3F-2920-A34C-544AB24B2874}"/>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3DAF81F-6C96-A7E9-DBE7-3B2490FD3A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C6E455AB-031A-26AD-337A-7DF6C6ECBE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753EFAA-2480-BFC6-235D-F5D3C4DB2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970559E-5B2A-0474-5D65-57941B1270D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C7D34D9-690A-38F4-0475-7B6A59AB4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1BD7B10A-2B37-B876-15B4-A20E8E688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7E3CEF54-7149-FF82-8E37-ABC5D6B06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F937C7A-CAC7-F4DF-5386-B6FE609C11C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4702891-DF31-923D-27C5-E1BB072DEE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54B0C05-C421-C4F9-AA78-591A2C7158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9084115-B12A-770E-303D-A19B0FEFC6F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D6904140-BBBF-14DA-D161-516437C7709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DEC01839-0FE7-7EE8-0156-7CAD0A9047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6EC5349-B67D-92B7-32FB-A358C53DCA2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10CCFE51-6243-F1E1-95F6-E22C722ABF0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585D0BF-4F94-B3C1-EBFB-2C3FF33B1243}"/>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24DF84AB-F9C9-810D-E4E4-B04E136673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0A579536-F395-8904-13B8-D307C74A12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4F33AB1A-3DA7-24F6-D88D-D1549DE496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776AC91-6F49-4396-198D-2DC1A088B53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E38FD314-4ABD-1445-7DD8-082D84E12F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7936A32-58C8-42C2-0CA1-ACD974DF8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1286148-B750-1B80-9243-E9183E29D2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19E536B-7789-6C80-4955-CD829F1E1EA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6F78F02-35B8-DB9E-0A20-DB796CDAB1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C7D494D-E3D2-8AD5-D82B-363FDF7DA8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7991343-7BAE-1647-93E4-1AADBEDEC7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FDE1CE87-4442-4E82-7853-B9B9E54616AF}"/>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BB8FF2D7-C122-4C44-DFA7-B594B0DCF0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2D2ECCC-D3C3-0E1D-D296-5522ABEA1A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33D0C24-B82D-BC47-91DE-4A3C77ED70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C2C8C1D-C8DD-E099-F6EF-E5444587BB4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FAB39C2-FA44-C29D-5739-CE594C2C5E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101AEB12-AF72-5827-F09C-2EFBAC1964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977C585-E693-FD2C-60A3-09A4A7AADD8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98DCD9B-2E68-27D1-600F-E50C43CF1173}"/>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A32FD716-EB5D-80AE-EE04-60A4EEA1E6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01B15E29-069A-5215-4467-0D18C46DF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A321DA5-708A-AB1C-7B3B-30CBC192CB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A9CD6BDD-15F8-594D-429C-1B4992AAC5A4}"/>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71F3BC1-EF88-9592-97D3-CC6ADB6C0F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7F84DDA9-E7F1-2ACB-AF3E-DC1EA06F59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77EB0B1-7AD0-2C0C-F7AD-9B1392DAD66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C51F4AA2-3988-EA81-C1A9-65CAF548B115}"/>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E95209B-FCF4-DDEE-AD42-2F27D2258C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C49FA292-C5FB-5244-73B0-166CDC413A1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EC270D-EC64-0F88-57B9-9991EB6BDF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2784BA9-EA6A-18E1-7A6A-6B8C03755267}"/>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5C5ABE80-F7AE-B259-B5E0-D050513820D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BCF47B1D-8796-CDDB-5278-292BE7E4A1C3}"/>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3A9ECA4-0FD1-B459-7831-3BC053F87C60}"/>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1D49AD1-F83B-F0F5-4A04-A10F50E5430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DD6F86B1-B73B-4B52-33CE-33A73973DC1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FED4AC2-AE17-5F31-9AC2-AA74A7DA09E8}"/>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C17BE11D-04E1-08CA-7A39-9D71642C9272}"/>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8754AB69-9A66-9ED9-8872-5A963C716D37}"/>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2F2758B-2F50-E4BA-9C05-0965BBBC09D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FAD6B660-75E9-983C-1EE3-AA360DDF289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798D1F8E-890C-B27C-A57B-6953E756E012}"/>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21D02CA-53A6-E1F0-B1A2-0371975FEF6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8DBDB077-3663-C5DF-BBFA-9E3381883BEF}"/>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BB4242A-CBCF-3592-6280-90B344B7098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51D2E5E-DCE2-4CFB-6369-B4DB197A774D}"/>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E64408F-D495-C389-E958-4BA8D6AB3384}"/>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F7BB266-8BD0-F63B-4DD0-BA34E365B98C}"/>
              </a:ext>
            </a:extLst>
          </p:cNvPr>
          <p:cNvSpPr txBox="1"/>
          <p:nvPr/>
        </p:nvSpPr>
        <p:spPr>
          <a:xfrm>
            <a:off x="6832561" y="2385299"/>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simulated IoT device data being received in their Azure </a:t>
            </a:r>
            <a:r>
              <a:rPr lang="en-US" sz="2000" dirty="0" err="1">
                <a:solidFill>
                  <a:schemeClr val="tx1"/>
                </a:solidFill>
              </a:rPr>
              <a:t>IoTHub</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6B60B4F-1AE8-DA17-4E74-465B63732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56009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0000"/>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19721" cy="5140382"/>
          </a:xfrm>
          <a:prstGeom prst="rect">
            <a:avLst/>
          </a:prstGeom>
          <a:noFill/>
        </p:spPr>
        <p:txBody>
          <a:bodyPr wrap="square" rtlCol="0">
            <a:spAutoFit/>
          </a:bodyPr>
          <a:lstStyle/>
          <a:p>
            <a:pPr>
              <a:lnSpc>
                <a:spcPts val="4000"/>
              </a:lnSpc>
            </a:pPr>
            <a:r>
              <a:rPr lang="en-US" sz="2000" b="1" u="sng" dirty="0">
                <a:latin typeface="+mn-lt"/>
              </a:rPr>
              <a:t>STEP 9a: Create an Azure Storage Resource</a:t>
            </a:r>
          </a:p>
          <a:p>
            <a:pPr marL="457200" indent="-457200">
              <a:lnSpc>
                <a:spcPts val="4000"/>
              </a:lnSpc>
              <a:buFont typeface="+mj-lt"/>
              <a:buAutoNum type="arabicPeriod"/>
            </a:pPr>
            <a:r>
              <a:rPr lang="en-US" sz="1600" dirty="0">
                <a:latin typeface="+mn-lt"/>
              </a:rPr>
              <a:t>Back in the Azure Portal, click on </a:t>
            </a:r>
            <a:r>
              <a:rPr lang="en-US" sz="1600" i="1" dirty="0">
                <a:solidFill>
                  <a:srgbClr val="00B0F0"/>
                </a:solidFill>
                <a:latin typeface="+mn-lt"/>
              </a:rPr>
              <a:t>Create a resource</a:t>
            </a:r>
            <a:r>
              <a:rPr lang="en-US" sz="1600" dirty="0">
                <a:latin typeface="+mn-lt"/>
              </a:rPr>
              <a:t> from the left-hand nav menu (hamburger) or from the main </a:t>
            </a:r>
            <a:r>
              <a:rPr lang="en-US" sz="1600" i="1" dirty="0">
                <a:solidFill>
                  <a:srgbClr val="00B0F0"/>
                </a:solidFill>
                <a:latin typeface="+mn-lt"/>
              </a:rPr>
              <a:t>Azure services</a:t>
            </a:r>
            <a:r>
              <a:rPr lang="en-US" sz="1600" dirty="0">
                <a:latin typeface="+mn-lt"/>
              </a:rPr>
              <a:t> link at the top</a:t>
            </a:r>
          </a:p>
          <a:p>
            <a:pPr marL="457200" indent="-457200">
              <a:lnSpc>
                <a:spcPts val="4000"/>
              </a:lnSpc>
              <a:buFont typeface="+mj-lt"/>
              <a:buAutoNum type="arabicPeriod"/>
            </a:pPr>
            <a:r>
              <a:rPr lang="en-US" sz="1600" dirty="0">
                <a:latin typeface="+mn-lt"/>
              </a:rPr>
              <a:t>In the left-hand menu, under categories, scroll down to </a:t>
            </a:r>
            <a:r>
              <a:rPr lang="en-US" sz="1600" i="1" dirty="0">
                <a:solidFill>
                  <a:srgbClr val="00B0F0"/>
                </a:solidFill>
                <a:latin typeface="+mn-lt"/>
              </a:rPr>
              <a:t>Storage</a:t>
            </a:r>
            <a:r>
              <a:rPr lang="en-US" sz="1600" dirty="0">
                <a:latin typeface="+mn-lt"/>
              </a:rPr>
              <a:t> and click on it. </a:t>
            </a:r>
          </a:p>
          <a:p>
            <a:pPr marL="457200" indent="-457200">
              <a:lnSpc>
                <a:spcPts val="4000"/>
              </a:lnSpc>
              <a:buFont typeface="+mj-lt"/>
              <a:buAutoNum type="arabicPeriod"/>
            </a:pPr>
            <a:r>
              <a:rPr lang="en-US" sz="1600" dirty="0">
                <a:latin typeface="+mn-lt"/>
              </a:rPr>
              <a:t>Click the </a:t>
            </a:r>
            <a:r>
              <a:rPr lang="en-US" sz="1600" i="1" dirty="0">
                <a:solidFill>
                  <a:srgbClr val="00B0F0"/>
                </a:solidFill>
                <a:latin typeface="+mn-lt"/>
              </a:rPr>
              <a:t>Create</a:t>
            </a:r>
            <a:r>
              <a:rPr lang="en-US" sz="1600" dirty="0">
                <a:latin typeface="+mn-lt"/>
              </a:rPr>
              <a:t> button under </a:t>
            </a:r>
            <a:r>
              <a:rPr lang="en-US" sz="1600" i="1" dirty="0">
                <a:solidFill>
                  <a:srgbClr val="00B0F0"/>
                </a:solidFill>
                <a:latin typeface="+mn-lt"/>
              </a:rPr>
              <a:t>Storage account</a:t>
            </a:r>
            <a:endParaRPr lang="en-US" sz="1600" dirty="0">
              <a:latin typeface="+mn-lt"/>
            </a:endParaRPr>
          </a:p>
        </p:txBody>
      </p:sp>
      <p:pic>
        <p:nvPicPr>
          <p:cNvPr id="9" name="Picture 4" descr="Microsoft Azure logo transparent PNG ...">
            <a:extLst>
              <a:ext uri="{FF2B5EF4-FFF2-40B4-BE49-F238E27FC236}">
                <a16:creationId xmlns:a16="http://schemas.microsoft.com/office/drawing/2014/main" id="{CB0A471F-0F0C-F643-446E-AB3B7FF93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creenshot of a computer&#10;&#10;Description automatically generated">
            <a:extLst>
              <a:ext uri="{FF2B5EF4-FFF2-40B4-BE49-F238E27FC236}">
                <a16:creationId xmlns:a16="http://schemas.microsoft.com/office/drawing/2014/main" id="{F31735FA-0334-8244-2B59-F070F2651E0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80369" y="1895571"/>
            <a:ext cx="4286446" cy="2638153"/>
          </a:xfrm>
          <a:prstGeom prst="rect">
            <a:avLst/>
          </a:prstGeom>
        </p:spPr>
      </p:pic>
      <p:sp>
        <p:nvSpPr>
          <p:cNvPr id="17" name="Flowchart: Connector 16">
            <a:extLst>
              <a:ext uri="{FF2B5EF4-FFF2-40B4-BE49-F238E27FC236}">
                <a16:creationId xmlns:a16="http://schemas.microsoft.com/office/drawing/2014/main" id="{132740F0-D180-DF19-CCD6-6ED35E3E714C}"/>
              </a:ext>
            </a:extLst>
          </p:cNvPr>
          <p:cNvSpPr/>
          <p:nvPr/>
        </p:nvSpPr>
        <p:spPr>
          <a:xfrm>
            <a:off x="7795830" y="21596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5E8B3E84-AA03-621F-408C-16C2207BC6EF}"/>
              </a:ext>
            </a:extLst>
          </p:cNvPr>
          <p:cNvSpPr/>
          <p:nvPr/>
        </p:nvSpPr>
        <p:spPr>
          <a:xfrm>
            <a:off x="7333037" y="43519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907B8E60-6140-696C-922A-F1B7B1A9EA8E}"/>
              </a:ext>
            </a:extLst>
          </p:cNvPr>
          <p:cNvSpPr/>
          <p:nvPr/>
        </p:nvSpPr>
        <p:spPr>
          <a:xfrm>
            <a:off x="8279138" y="30849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3268322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615815"/>
          </a:xfrm>
          <a:prstGeom prst="rect">
            <a:avLst/>
          </a:prstGeom>
          <a:noFill/>
        </p:spPr>
        <p:txBody>
          <a:bodyPr wrap="square" rtlCol="0">
            <a:spAutoFit/>
          </a:bodyPr>
          <a:lstStyle/>
          <a:p>
            <a:pPr>
              <a:lnSpc>
                <a:spcPts val="4000"/>
              </a:lnSpc>
            </a:pPr>
            <a:r>
              <a:rPr lang="en-US" sz="2000" b="1" u="sng" dirty="0"/>
              <a:t>STEP 9b:</a:t>
            </a:r>
          </a:p>
          <a:p>
            <a:pPr marL="228600" indent="-228600">
              <a:lnSpc>
                <a:spcPts val="4000"/>
              </a:lnSpc>
              <a:buFont typeface="+mj-lt"/>
              <a:buAutoNum type="arabicPeriod"/>
            </a:pPr>
            <a:r>
              <a:rPr lang="en-US" sz="1200" dirty="0"/>
              <a:t>On the next screen be sure that the resource group is set to </a:t>
            </a:r>
            <a:r>
              <a:rPr lang="en-US" sz="1200" i="1" dirty="0">
                <a:solidFill>
                  <a:srgbClr val="00B0F0"/>
                </a:solidFill>
              </a:rPr>
              <a:t>IOT-WKSHP</a:t>
            </a:r>
          </a:p>
          <a:p>
            <a:pPr marL="228600" indent="-228600">
              <a:lnSpc>
                <a:spcPts val="4000"/>
              </a:lnSpc>
              <a:buFont typeface="+mj-lt"/>
              <a:buAutoNum type="arabicPeriod"/>
            </a:pPr>
            <a:r>
              <a:rPr lang="en-US" sz="1200" dirty="0"/>
              <a:t>Add a </a:t>
            </a:r>
            <a:r>
              <a:rPr lang="en-US" sz="1200" i="1" dirty="0">
                <a:solidFill>
                  <a:srgbClr val="00B0F0"/>
                </a:solidFill>
              </a:rPr>
              <a:t>Storage account name </a:t>
            </a:r>
            <a:r>
              <a:rPr lang="en-US" sz="1200" dirty="0"/>
              <a:t>of </a:t>
            </a:r>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your_initials</a:t>
            </a:r>
            <a:r>
              <a:rPr lang="en-US" sz="1200" dirty="0">
                <a:latin typeface="Courier New" panose="02070309020205020404" pitchFamily="49" charset="0"/>
                <a:cs typeface="Courier New" panose="02070309020205020404" pitchFamily="49" charset="0"/>
              </a:rPr>
              <a:t>&gt;</a:t>
            </a:r>
            <a:r>
              <a:rPr lang="en-US" sz="1200" dirty="0" err="1">
                <a:latin typeface="Courier New" panose="02070309020205020404" pitchFamily="49" charset="0"/>
                <a:cs typeface="Courier New" panose="02070309020205020404" pitchFamily="49" charset="0"/>
              </a:rPr>
              <a:t>iotwkshp</a:t>
            </a:r>
            <a:r>
              <a:rPr lang="en-US" sz="1200" dirty="0">
                <a:latin typeface="Courier New" panose="02070309020205020404" pitchFamily="49" charset="0"/>
                <a:cs typeface="Courier New" panose="02070309020205020404" pitchFamily="49" charset="0"/>
              </a:rPr>
              <a:t> </a:t>
            </a:r>
          </a:p>
          <a:p>
            <a:pPr marL="228600" indent="-228600">
              <a:lnSpc>
                <a:spcPts val="4000"/>
              </a:lnSpc>
              <a:buFont typeface="+mj-lt"/>
              <a:buAutoNum type="arabicPeriod"/>
            </a:pPr>
            <a:r>
              <a:rPr lang="en-US" sz="1200" dirty="0"/>
              <a:t>Click the </a:t>
            </a:r>
            <a:r>
              <a:rPr lang="en-US" sz="1200" i="1" dirty="0">
                <a:solidFill>
                  <a:srgbClr val="00B0F0"/>
                </a:solidFill>
              </a:rPr>
              <a:t>Review + create</a:t>
            </a:r>
            <a:r>
              <a:rPr lang="en-US" sz="1200" dirty="0"/>
              <a:t> button at the bottom. It will take a few moments to validate and then you should click the </a:t>
            </a:r>
            <a:r>
              <a:rPr lang="en-US" sz="1200" i="1" dirty="0">
                <a:solidFill>
                  <a:srgbClr val="00B0F0"/>
                </a:solidFill>
              </a:rPr>
              <a:t>Create</a:t>
            </a:r>
            <a:r>
              <a:rPr lang="en-US" sz="1200" dirty="0"/>
              <a:t> button at the bottom. It will take a few more moments to deploy. </a:t>
            </a:r>
          </a:p>
        </p:txBody>
      </p:sp>
      <p:pic>
        <p:nvPicPr>
          <p:cNvPr id="9" name="Picture 4" descr="Microsoft Azure logo transparent PNG ...">
            <a:extLst>
              <a:ext uri="{FF2B5EF4-FFF2-40B4-BE49-F238E27FC236}">
                <a16:creationId xmlns:a16="http://schemas.microsoft.com/office/drawing/2014/main" id="{D4E3076D-1BA5-FF12-E384-CF79C439A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Connector 17">
            <a:extLst>
              <a:ext uri="{FF2B5EF4-FFF2-40B4-BE49-F238E27FC236}">
                <a16:creationId xmlns:a16="http://schemas.microsoft.com/office/drawing/2014/main" id="{DBD8267E-A73E-2832-FA3D-7219ED78C991}"/>
              </a:ext>
            </a:extLst>
          </p:cNvPr>
          <p:cNvSpPr/>
          <p:nvPr/>
        </p:nvSpPr>
        <p:spPr>
          <a:xfrm>
            <a:off x="9050843" y="57057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8" name="Picture 7">
            <a:extLst>
              <a:ext uri="{FF2B5EF4-FFF2-40B4-BE49-F238E27FC236}">
                <a16:creationId xmlns:a16="http://schemas.microsoft.com/office/drawing/2014/main" id="{C0E10126-852D-838E-CD14-61F2E029D327}"/>
              </a:ext>
            </a:extLst>
          </p:cNvPr>
          <p:cNvPicPr>
            <a:picLocks noChangeAspect="1"/>
          </p:cNvPicPr>
          <p:nvPr/>
        </p:nvPicPr>
        <p:blipFill>
          <a:blip r:embed="rId7"/>
          <a:stretch>
            <a:fillRect/>
          </a:stretch>
        </p:blipFill>
        <p:spPr>
          <a:xfrm>
            <a:off x="6662776" y="1422481"/>
            <a:ext cx="4300312" cy="4597818"/>
          </a:xfrm>
          <a:prstGeom prst="rect">
            <a:avLst/>
          </a:prstGeom>
        </p:spPr>
      </p:pic>
      <p:sp>
        <p:nvSpPr>
          <p:cNvPr id="10" name="Arrow: Left 9">
            <a:extLst>
              <a:ext uri="{FF2B5EF4-FFF2-40B4-BE49-F238E27FC236}">
                <a16:creationId xmlns:a16="http://schemas.microsoft.com/office/drawing/2014/main" id="{2277690C-4AA4-C417-A3DC-BE7497E441EB}"/>
              </a:ext>
            </a:extLst>
          </p:cNvPr>
          <p:cNvSpPr/>
          <p:nvPr/>
        </p:nvSpPr>
        <p:spPr>
          <a:xfrm>
            <a:off x="8649765" y="3653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98C082B8-5C09-1D27-D8BA-FDFB40A57381}"/>
              </a:ext>
            </a:extLst>
          </p:cNvPr>
          <p:cNvSpPr/>
          <p:nvPr/>
        </p:nvSpPr>
        <p:spPr>
          <a:xfrm>
            <a:off x="8599677"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C0188CA5-B7EB-B4A1-AAAB-5F078581040A}"/>
              </a:ext>
            </a:extLst>
          </p:cNvPr>
          <p:cNvSpPr/>
          <p:nvPr/>
        </p:nvSpPr>
        <p:spPr>
          <a:xfrm>
            <a:off x="8536130" y="590456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998ABDAC-C598-D0E8-6E4A-3F35122F40A3}"/>
              </a:ext>
            </a:extLst>
          </p:cNvPr>
          <p:cNvSpPr/>
          <p:nvPr/>
        </p:nvSpPr>
        <p:spPr>
          <a:xfrm>
            <a:off x="9198371" y="36154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22B3B92E-C123-753C-1243-0AFA4461F0E4}"/>
              </a:ext>
            </a:extLst>
          </p:cNvPr>
          <p:cNvSpPr/>
          <p:nvPr/>
        </p:nvSpPr>
        <p:spPr>
          <a:xfrm>
            <a:off x="9145065" y="42180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911AE077-ECFF-F28B-4294-405A92F6C577}"/>
              </a:ext>
            </a:extLst>
          </p:cNvPr>
          <p:cNvSpPr/>
          <p:nvPr/>
        </p:nvSpPr>
        <p:spPr>
          <a:xfrm>
            <a:off x="9072242" y="586597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629599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14460"/>
          </a:xfrm>
          <a:prstGeom prst="rect">
            <a:avLst/>
          </a:prstGeom>
          <a:noFill/>
        </p:spPr>
        <p:txBody>
          <a:bodyPr wrap="square" rtlCol="0">
            <a:spAutoFit/>
          </a:bodyPr>
          <a:lstStyle/>
          <a:p>
            <a:pPr>
              <a:lnSpc>
                <a:spcPts val="4000"/>
              </a:lnSpc>
            </a:pPr>
            <a:r>
              <a:rPr lang="en-US" sz="2000" b="1" u="sng" dirty="0"/>
              <a:t>STEP 10a:  Set Storage Account as an IoT Hub Endpoint</a:t>
            </a:r>
          </a:p>
          <a:p>
            <a:pPr>
              <a:lnSpc>
                <a:spcPts val="4000"/>
              </a:lnSpc>
            </a:pPr>
            <a:endParaRPr lang="en-US" sz="2000" b="1" u="sng" dirty="0"/>
          </a:p>
          <a:p>
            <a:pPr marL="228600" indent="-228600">
              <a:lnSpc>
                <a:spcPts val="4000"/>
              </a:lnSpc>
              <a:buFont typeface="+mj-lt"/>
              <a:buAutoNum type="arabicPeriod"/>
            </a:pPr>
            <a:r>
              <a:rPr lang="en-US" sz="1600" dirty="0"/>
              <a:t>Back in your main IoT Hub screen, expand the </a:t>
            </a:r>
            <a:r>
              <a:rPr lang="en-US" sz="1600" i="1" dirty="0">
                <a:solidFill>
                  <a:srgbClr val="00B0F0"/>
                </a:solidFill>
              </a:rPr>
              <a:t>Hub settings</a:t>
            </a:r>
            <a:r>
              <a:rPr lang="en-US" sz="1600" dirty="0"/>
              <a:t> menu on the left-hand side and then open the </a:t>
            </a:r>
            <a:r>
              <a:rPr lang="en-US" sz="1600" i="1" dirty="0">
                <a:solidFill>
                  <a:srgbClr val="00B0F0"/>
                </a:solidFill>
              </a:rPr>
              <a:t>Message routing</a:t>
            </a:r>
            <a:r>
              <a:rPr lang="en-US" sz="1600" dirty="0"/>
              <a:t> screen. </a:t>
            </a:r>
          </a:p>
          <a:p>
            <a:pPr marL="228600" indent="-228600">
              <a:lnSpc>
                <a:spcPts val="4000"/>
              </a:lnSpc>
              <a:buFont typeface="+mj-lt"/>
              <a:buAutoNum type="arabicPeriod"/>
            </a:pPr>
            <a:r>
              <a:rPr lang="en-US" sz="1600" dirty="0"/>
              <a:t>Click the </a:t>
            </a:r>
            <a:r>
              <a:rPr lang="en-US" sz="1600" i="1" dirty="0">
                <a:solidFill>
                  <a:srgbClr val="00B0F0"/>
                </a:solidFill>
              </a:rPr>
              <a:t>Custom endpoints</a:t>
            </a:r>
            <a:r>
              <a:rPr lang="en-US" sz="1600" dirty="0"/>
              <a:t> tab and</a:t>
            </a:r>
          </a:p>
          <a:p>
            <a:pPr marL="228600" indent="-228600">
              <a:lnSpc>
                <a:spcPts val="4000"/>
              </a:lnSpc>
              <a:buFont typeface="+mj-lt"/>
              <a:buAutoNum type="arabicPeriod"/>
            </a:pPr>
            <a:r>
              <a:rPr lang="en-US" sz="1600" dirty="0"/>
              <a:t>Click the </a:t>
            </a:r>
            <a:r>
              <a:rPr lang="en-US" sz="1600" i="1" dirty="0">
                <a:solidFill>
                  <a:srgbClr val="00B0F0"/>
                </a:solidFill>
              </a:rPr>
              <a:t>+ Add</a:t>
            </a:r>
            <a:r>
              <a:rPr lang="en-US" sz="1600" dirty="0"/>
              <a:t> button at the top</a:t>
            </a:r>
            <a:endParaRPr lang="en-US" sz="3600" dirty="0"/>
          </a:p>
        </p:txBody>
      </p:sp>
      <p:sp>
        <p:nvSpPr>
          <p:cNvPr id="18" name="Arrow: Left 17">
            <a:extLst>
              <a:ext uri="{FF2B5EF4-FFF2-40B4-BE49-F238E27FC236}">
                <a16:creationId xmlns:a16="http://schemas.microsoft.com/office/drawing/2014/main" id="{2869A867-ED2D-456E-E17E-26E08F519BAE}"/>
              </a:ext>
            </a:extLst>
          </p:cNvPr>
          <p:cNvSpPr/>
          <p:nvPr/>
        </p:nvSpPr>
        <p:spPr>
          <a:xfrm>
            <a:off x="10515980" y="8666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040EC64-11E5-C73C-09D2-AB3B84A60A1D}"/>
              </a:ext>
            </a:extLst>
          </p:cNvPr>
          <p:cNvSpPr/>
          <p:nvPr/>
        </p:nvSpPr>
        <p:spPr>
          <a:xfrm>
            <a:off x="8768915" y="595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7FAA5976-BE7C-28E3-BB05-686DB878C098}"/>
              </a:ext>
            </a:extLst>
          </p:cNvPr>
          <p:cNvSpPr/>
          <p:nvPr/>
        </p:nvSpPr>
        <p:spPr>
          <a:xfrm>
            <a:off x="9343293" y="5958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3" name="Picture 4" descr="Microsoft Azure logo transparent PNG ...">
            <a:extLst>
              <a:ext uri="{FF2B5EF4-FFF2-40B4-BE49-F238E27FC236}">
                <a16:creationId xmlns:a16="http://schemas.microsoft.com/office/drawing/2014/main" id="{3BF4CF01-D535-FF1B-11FD-3A8123A24F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screenshot of a computer&#10;&#10;Description automatically generated">
            <a:extLst>
              <a:ext uri="{FF2B5EF4-FFF2-40B4-BE49-F238E27FC236}">
                <a16:creationId xmlns:a16="http://schemas.microsoft.com/office/drawing/2014/main" id="{F8C97C89-3F49-0EE7-7F92-CCC3F191D73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62797" y="2000499"/>
            <a:ext cx="4453210" cy="3122963"/>
          </a:xfrm>
          <a:prstGeom prst="rect">
            <a:avLst/>
          </a:prstGeom>
        </p:spPr>
      </p:pic>
    </p:spTree>
    <p:extLst>
      <p:ext uri="{BB962C8B-B14F-4D97-AF65-F5344CB8AC3E}">
        <p14:creationId xmlns:p14="http://schemas.microsoft.com/office/powerpoint/2010/main" val="411423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1A30F180-92F8-07A1-62EC-1737B61AC738}"/>
              </a:ext>
            </a:extLst>
          </p:cNvPr>
          <p:cNvSpPr txBox="1"/>
          <p:nvPr/>
        </p:nvSpPr>
        <p:spPr>
          <a:xfrm>
            <a:off x="1150071" y="1272419"/>
            <a:ext cx="4494725" cy="5152116"/>
          </a:xfrm>
          <a:prstGeom prst="rect">
            <a:avLst/>
          </a:prstGeom>
          <a:noFill/>
        </p:spPr>
        <p:txBody>
          <a:bodyPr wrap="square" rtlCol="0">
            <a:spAutoFit/>
          </a:bodyPr>
          <a:lstStyle/>
          <a:p>
            <a:pPr>
              <a:lnSpc>
                <a:spcPts val="4000"/>
              </a:lnSpc>
            </a:pPr>
            <a:r>
              <a:rPr lang="en-US" sz="2000" b="1" u="sng" dirty="0">
                <a:latin typeface="+mn-lt"/>
              </a:rPr>
              <a:t>STEP 10b: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sz="2000" dirty="0">
                <a:latin typeface="+mn-lt"/>
              </a:rPr>
              <a:t>On the next screen, select </a:t>
            </a:r>
            <a:r>
              <a:rPr lang="en-US" sz="2000" i="1" dirty="0">
                <a:solidFill>
                  <a:srgbClr val="00B0F0"/>
                </a:solidFill>
                <a:latin typeface="+mn-lt"/>
              </a:rPr>
              <a:t>Storage</a:t>
            </a:r>
            <a:r>
              <a:rPr lang="en-US" sz="2000" dirty="0">
                <a:latin typeface="+mn-lt"/>
              </a:rPr>
              <a:t> from the </a:t>
            </a:r>
            <a:r>
              <a:rPr lang="en-US" sz="2000" i="1" dirty="0">
                <a:solidFill>
                  <a:srgbClr val="00B0F0"/>
                </a:solidFill>
                <a:latin typeface="+mn-lt"/>
              </a:rPr>
              <a:t>Endpoint type</a:t>
            </a:r>
            <a:r>
              <a:rPr lang="en-US" sz="2000" dirty="0">
                <a:latin typeface="+mn-lt"/>
              </a:rPr>
              <a:t> pick-list. </a:t>
            </a:r>
          </a:p>
          <a:p>
            <a:pPr marL="457200" indent="-457200">
              <a:lnSpc>
                <a:spcPts val="4000"/>
              </a:lnSpc>
              <a:buFont typeface="+mj-lt"/>
              <a:buAutoNum type="arabicPeriod"/>
            </a:pPr>
            <a:r>
              <a:rPr lang="en-US" sz="2000" dirty="0">
                <a:latin typeface="+mn-lt"/>
              </a:rPr>
              <a:t>Set the </a:t>
            </a:r>
            <a:r>
              <a:rPr lang="en-US" sz="2000" i="1" dirty="0">
                <a:solidFill>
                  <a:srgbClr val="00B0F0"/>
                </a:solidFill>
                <a:latin typeface="+mn-lt"/>
              </a:rPr>
              <a:t>Endpoint name</a:t>
            </a:r>
            <a:r>
              <a:rPr lang="en-US" sz="2000" dirty="0">
                <a:latin typeface="+mn-lt"/>
              </a:rPr>
              <a:t> to </a:t>
            </a:r>
            <a:r>
              <a:rPr lang="en-US" sz="2000" dirty="0">
                <a:latin typeface="Courier New" panose="02070309020205020404" pitchFamily="49" charset="0"/>
                <a:cs typeface="Courier New" panose="02070309020205020404" pitchFamily="49" charset="0"/>
              </a:rPr>
              <a:t>IOTWKSHP</a:t>
            </a:r>
            <a:endParaRPr lang="en-US" sz="2000" dirty="0">
              <a:latin typeface="+mn-lt"/>
              <a:cs typeface="Courier New" panose="02070309020205020404" pitchFamily="49" charset="0"/>
            </a:endParaRPr>
          </a:p>
          <a:p>
            <a:pPr marL="457200" indent="-457200">
              <a:lnSpc>
                <a:spcPts val="4000"/>
              </a:lnSpc>
              <a:buFont typeface="+mj-lt"/>
              <a:buAutoNum type="arabicPeriod"/>
            </a:pPr>
            <a:r>
              <a:rPr lang="en-US" sz="2000" dirty="0">
                <a:latin typeface="+mn-lt"/>
                <a:cs typeface="Courier New" panose="02070309020205020404" pitchFamily="49" charset="0"/>
              </a:rPr>
              <a:t>C</a:t>
            </a:r>
            <a:r>
              <a:rPr lang="en-US" sz="2000" dirty="0">
                <a:latin typeface="+mn-lt"/>
              </a:rPr>
              <a:t>hange the </a:t>
            </a:r>
            <a:r>
              <a:rPr lang="en-US" sz="2000" i="1" dirty="0">
                <a:solidFill>
                  <a:srgbClr val="00B0F0"/>
                </a:solidFill>
                <a:latin typeface="+mn-lt"/>
              </a:rPr>
              <a:t>Encoding</a:t>
            </a:r>
            <a:r>
              <a:rPr lang="en-US" sz="2000" dirty="0">
                <a:latin typeface="+mn-lt"/>
              </a:rPr>
              <a:t> radio button to </a:t>
            </a:r>
            <a:r>
              <a:rPr lang="en-US" sz="2000" i="1" dirty="0">
                <a:solidFill>
                  <a:srgbClr val="00B0F0"/>
                </a:solidFill>
                <a:latin typeface="+mn-lt"/>
              </a:rPr>
              <a:t>JSON</a:t>
            </a:r>
            <a:r>
              <a:rPr lang="en-US" sz="2000" dirty="0">
                <a:latin typeface="+mn-lt"/>
              </a:rPr>
              <a:t>. </a:t>
            </a:r>
          </a:p>
          <a:p>
            <a:pPr marL="457200" indent="-457200">
              <a:lnSpc>
                <a:spcPts val="4000"/>
              </a:lnSpc>
              <a:buFont typeface="+mj-lt"/>
              <a:buAutoNum type="arabicPeriod"/>
            </a:pPr>
            <a:r>
              <a:rPr lang="en-US" sz="2000" dirty="0">
                <a:latin typeface="+mn-lt"/>
              </a:rPr>
              <a:t>Click the </a:t>
            </a:r>
            <a:r>
              <a:rPr lang="en-US" sz="2000" i="1" dirty="0">
                <a:solidFill>
                  <a:srgbClr val="00B0F0"/>
                </a:solidFill>
                <a:latin typeface="+mn-lt"/>
              </a:rPr>
              <a:t>Pick a container</a:t>
            </a:r>
            <a:r>
              <a:rPr lang="en-US" sz="2000" dirty="0">
                <a:latin typeface="+mn-lt"/>
              </a:rPr>
              <a:t> button</a:t>
            </a:r>
          </a:p>
        </p:txBody>
      </p:sp>
      <p:pic>
        <p:nvPicPr>
          <p:cNvPr id="12" name="Picture 4" descr="Microsoft Azure logo transparent PNG ...">
            <a:extLst>
              <a:ext uri="{FF2B5EF4-FFF2-40B4-BE49-F238E27FC236}">
                <a16:creationId xmlns:a16="http://schemas.microsoft.com/office/drawing/2014/main" id="{4BF093D5-BDF8-6642-6D0E-0C6ADB1FF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7DE264-8279-FBAD-440F-A2FD525E2F14}"/>
              </a:ext>
            </a:extLst>
          </p:cNvPr>
          <p:cNvPicPr>
            <a:picLocks noChangeAspect="1"/>
          </p:cNvPicPr>
          <p:nvPr/>
        </p:nvPicPr>
        <p:blipFill>
          <a:blip r:embed="rId7"/>
          <a:stretch>
            <a:fillRect/>
          </a:stretch>
        </p:blipFill>
        <p:spPr>
          <a:xfrm>
            <a:off x="6763641" y="1478407"/>
            <a:ext cx="3915374" cy="4572388"/>
          </a:xfrm>
          <a:prstGeom prst="rect">
            <a:avLst/>
          </a:prstGeom>
        </p:spPr>
      </p:pic>
      <p:sp>
        <p:nvSpPr>
          <p:cNvPr id="9" name="Arrow: Left 8">
            <a:extLst>
              <a:ext uri="{FF2B5EF4-FFF2-40B4-BE49-F238E27FC236}">
                <a16:creationId xmlns:a16="http://schemas.microsoft.com/office/drawing/2014/main" id="{B090376D-955C-6930-4B71-B69B38EB9547}"/>
              </a:ext>
            </a:extLst>
          </p:cNvPr>
          <p:cNvSpPr/>
          <p:nvPr/>
        </p:nvSpPr>
        <p:spPr>
          <a:xfrm>
            <a:off x="7370714" y="28781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2A110860-0B51-6004-96C4-3F25239E8D4E}"/>
              </a:ext>
            </a:extLst>
          </p:cNvPr>
          <p:cNvSpPr/>
          <p:nvPr/>
        </p:nvSpPr>
        <p:spPr>
          <a:xfrm>
            <a:off x="7370714" y="321567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9125EC09-4697-9C15-ABF5-58A079491984}"/>
              </a:ext>
            </a:extLst>
          </p:cNvPr>
          <p:cNvSpPr/>
          <p:nvPr/>
        </p:nvSpPr>
        <p:spPr>
          <a:xfrm>
            <a:off x="7300530" y="49048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4285CD69-B1CF-B4CF-6643-0CAA11C376AD}"/>
              </a:ext>
            </a:extLst>
          </p:cNvPr>
          <p:cNvSpPr/>
          <p:nvPr/>
        </p:nvSpPr>
        <p:spPr>
          <a:xfrm>
            <a:off x="7737036" y="37262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F8F5875-BF64-7236-6A17-5E8FB2E0C54F}"/>
              </a:ext>
            </a:extLst>
          </p:cNvPr>
          <p:cNvSpPr/>
          <p:nvPr/>
        </p:nvSpPr>
        <p:spPr>
          <a:xfrm>
            <a:off x="7919320" y="28399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D404D1D0-7685-B604-8E65-D9D2DF2F5B38}"/>
              </a:ext>
            </a:extLst>
          </p:cNvPr>
          <p:cNvSpPr/>
          <p:nvPr/>
        </p:nvSpPr>
        <p:spPr>
          <a:xfrm>
            <a:off x="7916102" y="31919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F7D2670E-90CC-3211-FB9F-FCF9A35AB53D}"/>
              </a:ext>
            </a:extLst>
          </p:cNvPr>
          <p:cNvSpPr/>
          <p:nvPr/>
        </p:nvSpPr>
        <p:spPr>
          <a:xfrm>
            <a:off x="7836642" y="486630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7" name="Flowchart: Connector 16">
            <a:extLst>
              <a:ext uri="{FF2B5EF4-FFF2-40B4-BE49-F238E27FC236}">
                <a16:creationId xmlns:a16="http://schemas.microsoft.com/office/drawing/2014/main" id="{97293CE3-6F34-73C9-7216-DBE03A8E41D1}"/>
              </a:ext>
            </a:extLst>
          </p:cNvPr>
          <p:cNvSpPr/>
          <p:nvPr/>
        </p:nvSpPr>
        <p:spPr>
          <a:xfrm>
            <a:off x="8286852" y="37021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23218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699"/>
        <p:cNvGrpSpPr/>
        <p:nvPr/>
      </p:nvGrpSpPr>
      <p:grpSpPr>
        <a:xfrm>
          <a:off x="0" y="0"/>
          <a:ext cx="0" cy="0"/>
          <a:chOff x="0" y="0"/>
          <a:chExt cx="0" cy="0"/>
        </a:xfrm>
      </p:grpSpPr>
      <p:sp>
        <p:nvSpPr>
          <p:cNvPr id="700" name="Google Shape;700;p9"/>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1" name="Google Shape;701;p9"/>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2" name="Google Shape;702;p9"/>
          <p:cNvGrpSpPr/>
          <p:nvPr/>
        </p:nvGrpSpPr>
        <p:grpSpPr>
          <a:xfrm>
            <a:off x="1318574" y="5366"/>
            <a:ext cx="1088571" cy="383487"/>
            <a:chOff x="6746919" y="5366"/>
            <a:chExt cx="1088571" cy="383487"/>
          </a:xfrm>
        </p:grpSpPr>
        <p:sp>
          <p:nvSpPr>
            <p:cNvPr id="703" name="Google Shape;703;p9"/>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4" name="Google Shape;704;p9"/>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sp>
        <p:nvSpPr>
          <p:cNvPr id="705" name="Google Shape;705;p9"/>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6" name="Google Shape;706;p9"/>
          <p:cNvGrpSpPr/>
          <p:nvPr/>
        </p:nvGrpSpPr>
        <p:grpSpPr>
          <a:xfrm>
            <a:off x="7876809" y="5366"/>
            <a:ext cx="1088571" cy="383487"/>
            <a:chOff x="7876809" y="5366"/>
            <a:chExt cx="1088571" cy="383487"/>
          </a:xfrm>
          <a:solidFill>
            <a:srgbClr val="00B050"/>
          </a:solidFill>
        </p:grpSpPr>
        <p:sp>
          <p:nvSpPr>
            <p:cNvPr id="707" name="Google Shape;707;p9">
              <a:hlinkClick r:id="rId4" action="ppaction://hlinksldjump"/>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8" name="Google Shape;708;p9"/>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a:t>
              </a:r>
              <a:endParaRPr dirty="0"/>
            </a:p>
          </p:txBody>
        </p:sp>
      </p:grpSp>
      <p:grpSp>
        <p:nvGrpSpPr>
          <p:cNvPr id="709" name="Google Shape;709;p9"/>
          <p:cNvGrpSpPr/>
          <p:nvPr/>
        </p:nvGrpSpPr>
        <p:grpSpPr>
          <a:xfrm>
            <a:off x="9006699" y="5366"/>
            <a:ext cx="1088571" cy="383487"/>
            <a:chOff x="9006699" y="5366"/>
            <a:chExt cx="1088571" cy="383487"/>
          </a:xfrm>
        </p:grpSpPr>
        <p:sp>
          <p:nvSpPr>
            <p:cNvPr id="710" name="Google Shape;710;p9"/>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11" name="Google Shape;711;p9">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grpSp>
      <p:sp>
        <p:nvSpPr>
          <p:cNvPr id="712" name="Google Shape;712;p9"/>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13" name="Google Shape;713;p9"/>
          <p:cNvGrpSpPr/>
          <p:nvPr/>
        </p:nvGrpSpPr>
        <p:grpSpPr>
          <a:xfrm>
            <a:off x="982107" y="1244233"/>
            <a:ext cx="4997368" cy="4783781"/>
            <a:chOff x="982107" y="1244233"/>
            <a:chExt cx="4997368" cy="4783781"/>
          </a:xfrm>
        </p:grpSpPr>
        <p:cxnSp>
          <p:nvCxnSpPr>
            <p:cNvPr id="714" name="Google Shape;714;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5" name="Google Shape;715;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6" name="Google Shape;716;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7" name="Google Shape;717;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8" name="Google Shape;718;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9" name="Google Shape;719;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0" name="Google Shape;720;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1" name="Google Shape;721;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2" name="Google Shape;722;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3" name="Google Shape;723;p9"/>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grpSp>
        <p:nvGrpSpPr>
          <p:cNvPr id="724" name="Google Shape;724;p9"/>
          <p:cNvGrpSpPr/>
          <p:nvPr/>
        </p:nvGrpSpPr>
        <p:grpSpPr>
          <a:xfrm>
            <a:off x="6222645" y="1244233"/>
            <a:ext cx="4997368" cy="4252248"/>
            <a:chOff x="982107" y="1244233"/>
            <a:chExt cx="4997368" cy="4252248"/>
          </a:xfrm>
        </p:grpSpPr>
        <p:cxnSp>
          <p:nvCxnSpPr>
            <p:cNvPr id="725" name="Google Shape;725;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6" name="Google Shape;726;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7" name="Google Shape;727;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8" name="Google Shape;728;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9" name="Google Shape;729;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0" name="Google Shape;730;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1" name="Google Shape;731;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2" name="Google Shape;732;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3" name="Google Shape;733;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735" name="Google Shape;735;p9"/>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36" name="Google Shape;736;p9">
            <a:hlinkClick r:id="rId4" action="ppaction://hlinksldjump"/>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37" name="Google Shape;737;p9"/>
          <p:cNvGrpSpPr/>
          <p:nvPr/>
        </p:nvGrpSpPr>
        <p:grpSpPr>
          <a:xfrm>
            <a:off x="5637635" y="561094"/>
            <a:ext cx="931456" cy="5685727"/>
            <a:chOff x="5637635" y="561094"/>
            <a:chExt cx="931456" cy="5685727"/>
          </a:xfrm>
        </p:grpSpPr>
        <p:grpSp>
          <p:nvGrpSpPr>
            <p:cNvPr id="738" name="Google Shape;738;p9"/>
            <p:cNvGrpSpPr/>
            <p:nvPr/>
          </p:nvGrpSpPr>
          <p:grpSpPr>
            <a:xfrm>
              <a:off x="5637635" y="561094"/>
              <a:ext cx="931456" cy="182880"/>
              <a:chOff x="5637635" y="561094"/>
              <a:chExt cx="931456" cy="182880"/>
            </a:xfrm>
          </p:grpSpPr>
          <p:sp>
            <p:nvSpPr>
              <p:cNvPr id="739" name="Google Shape;73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0" name="Google Shape;74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1" name="Google Shape;74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2" name="Google Shape;742;p9"/>
            <p:cNvGrpSpPr/>
            <p:nvPr/>
          </p:nvGrpSpPr>
          <p:grpSpPr>
            <a:xfrm>
              <a:off x="5637635" y="1061353"/>
              <a:ext cx="931456" cy="182880"/>
              <a:chOff x="5637635" y="561094"/>
              <a:chExt cx="931456" cy="182880"/>
            </a:xfrm>
          </p:grpSpPr>
          <p:sp>
            <p:nvSpPr>
              <p:cNvPr id="743" name="Google Shape;74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4" name="Google Shape;74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5" name="Google Shape;74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6" name="Google Shape;746;p9"/>
            <p:cNvGrpSpPr/>
            <p:nvPr/>
          </p:nvGrpSpPr>
          <p:grpSpPr>
            <a:xfrm>
              <a:off x="5637635" y="1561612"/>
              <a:ext cx="931456" cy="182880"/>
              <a:chOff x="5637635" y="561094"/>
              <a:chExt cx="931456" cy="182880"/>
            </a:xfrm>
          </p:grpSpPr>
          <p:sp>
            <p:nvSpPr>
              <p:cNvPr id="747" name="Google Shape;74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8" name="Google Shape;74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9" name="Google Shape;74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0" name="Google Shape;750;p9"/>
            <p:cNvGrpSpPr/>
            <p:nvPr/>
          </p:nvGrpSpPr>
          <p:grpSpPr>
            <a:xfrm>
              <a:off x="5637635" y="2061871"/>
              <a:ext cx="931456" cy="182880"/>
              <a:chOff x="5637635" y="561094"/>
              <a:chExt cx="931456" cy="182880"/>
            </a:xfrm>
          </p:grpSpPr>
          <p:sp>
            <p:nvSpPr>
              <p:cNvPr id="751" name="Google Shape;75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2" name="Google Shape;75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3" name="Google Shape;75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4" name="Google Shape;754;p9"/>
            <p:cNvGrpSpPr/>
            <p:nvPr/>
          </p:nvGrpSpPr>
          <p:grpSpPr>
            <a:xfrm>
              <a:off x="5637635" y="2562130"/>
              <a:ext cx="931456" cy="182880"/>
              <a:chOff x="5637635" y="561094"/>
              <a:chExt cx="931456" cy="182880"/>
            </a:xfrm>
          </p:grpSpPr>
          <p:sp>
            <p:nvSpPr>
              <p:cNvPr id="755" name="Google Shape;75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6" name="Google Shape;75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7" name="Google Shape;75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8" name="Google Shape;758;p9"/>
            <p:cNvGrpSpPr/>
            <p:nvPr/>
          </p:nvGrpSpPr>
          <p:grpSpPr>
            <a:xfrm>
              <a:off x="5637635" y="3062389"/>
              <a:ext cx="931456" cy="182880"/>
              <a:chOff x="5637635" y="561094"/>
              <a:chExt cx="931456" cy="182880"/>
            </a:xfrm>
          </p:grpSpPr>
          <p:sp>
            <p:nvSpPr>
              <p:cNvPr id="759" name="Google Shape;75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0" name="Google Shape;76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1" name="Google Shape;76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2" name="Google Shape;762;p9"/>
            <p:cNvGrpSpPr/>
            <p:nvPr/>
          </p:nvGrpSpPr>
          <p:grpSpPr>
            <a:xfrm>
              <a:off x="5637635" y="3562648"/>
              <a:ext cx="931456" cy="182880"/>
              <a:chOff x="5637635" y="561094"/>
              <a:chExt cx="931456" cy="182880"/>
            </a:xfrm>
          </p:grpSpPr>
          <p:sp>
            <p:nvSpPr>
              <p:cNvPr id="763" name="Google Shape;76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4" name="Google Shape;76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5" name="Google Shape;76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6" name="Google Shape;766;p9"/>
            <p:cNvGrpSpPr/>
            <p:nvPr/>
          </p:nvGrpSpPr>
          <p:grpSpPr>
            <a:xfrm>
              <a:off x="5637635" y="4062907"/>
              <a:ext cx="931456" cy="182880"/>
              <a:chOff x="5637635" y="561094"/>
              <a:chExt cx="931456" cy="182880"/>
            </a:xfrm>
          </p:grpSpPr>
          <p:sp>
            <p:nvSpPr>
              <p:cNvPr id="767" name="Google Shape;76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8" name="Google Shape;76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9" name="Google Shape;76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0" name="Google Shape;770;p9"/>
            <p:cNvGrpSpPr/>
            <p:nvPr/>
          </p:nvGrpSpPr>
          <p:grpSpPr>
            <a:xfrm>
              <a:off x="5637635" y="4563166"/>
              <a:ext cx="931456" cy="182880"/>
              <a:chOff x="5637635" y="561094"/>
              <a:chExt cx="931456" cy="182880"/>
            </a:xfrm>
          </p:grpSpPr>
          <p:sp>
            <p:nvSpPr>
              <p:cNvPr id="771" name="Google Shape;77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2" name="Google Shape;77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3" name="Google Shape;77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4" name="Google Shape;774;p9"/>
            <p:cNvGrpSpPr/>
            <p:nvPr/>
          </p:nvGrpSpPr>
          <p:grpSpPr>
            <a:xfrm>
              <a:off x="5637635" y="5063425"/>
              <a:ext cx="931456" cy="182880"/>
              <a:chOff x="5637635" y="561094"/>
              <a:chExt cx="931456" cy="182880"/>
            </a:xfrm>
          </p:grpSpPr>
          <p:sp>
            <p:nvSpPr>
              <p:cNvPr id="775" name="Google Shape;77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6" name="Google Shape;77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7" name="Google Shape;77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8" name="Google Shape;778;p9"/>
            <p:cNvGrpSpPr/>
            <p:nvPr/>
          </p:nvGrpSpPr>
          <p:grpSpPr>
            <a:xfrm>
              <a:off x="5637635" y="5563684"/>
              <a:ext cx="931456" cy="182880"/>
              <a:chOff x="5637635" y="561094"/>
              <a:chExt cx="931456" cy="182880"/>
            </a:xfrm>
          </p:grpSpPr>
          <p:sp>
            <p:nvSpPr>
              <p:cNvPr id="779" name="Google Shape;77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0" name="Google Shape;78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1" name="Google Shape;78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82" name="Google Shape;782;p9"/>
            <p:cNvGrpSpPr/>
            <p:nvPr/>
          </p:nvGrpSpPr>
          <p:grpSpPr>
            <a:xfrm>
              <a:off x="5637635" y="6063941"/>
              <a:ext cx="931456" cy="182880"/>
              <a:chOff x="5637635" y="561094"/>
              <a:chExt cx="931456" cy="182880"/>
            </a:xfrm>
          </p:grpSpPr>
          <p:sp>
            <p:nvSpPr>
              <p:cNvPr id="783" name="Google Shape;78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4" name="Google Shape;78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5" name="Google Shape;78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786" name="Google Shape;786;p9"/>
          <p:cNvSpPr txBox="1"/>
          <p:nvPr/>
        </p:nvSpPr>
        <p:spPr>
          <a:xfrm>
            <a:off x="1205475" y="662901"/>
            <a:ext cx="418665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Internet of Things Overview</a:t>
            </a:r>
            <a:endParaRPr sz="1800" dirty="0"/>
          </a:p>
        </p:txBody>
      </p:sp>
      <p:sp>
        <p:nvSpPr>
          <p:cNvPr id="4" name="TextBox 3">
            <a:extLst>
              <a:ext uri="{FF2B5EF4-FFF2-40B4-BE49-F238E27FC236}">
                <a16:creationId xmlns:a16="http://schemas.microsoft.com/office/drawing/2014/main" id="{9077648E-F9AB-CAB5-DDBC-1952CFBE52F5}"/>
              </a:ext>
            </a:extLst>
          </p:cNvPr>
          <p:cNvSpPr txBox="1"/>
          <p:nvPr/>
        </p:nvSpPr>
        <p:spPr>
          <a:xfrm>
            <a:off x="6834434" y="2369840"/>
            <a:ext cx="4251488" cy="2074350"/>
          </a:xfrm>
          <a:prstGeom prst="rect">
            <a:avLst/>
          </a:prstGeom>
          <a:noFill/>
        </p:spPr>
        <p:txBody>
          <a:bodyPr wrap="square" rtlCol="0">
            <a:spAutoFit/>
          </a:bodyPr>
          <a:lstStyle/>
          <a:p>
            <a:pPr>
              <a:lnSpc>
                <a:spcPts val="4000"/>
              </a:lnSpc>
            </a:pPr>
            <a:r>
              <a:rPr lang="en-US" sz="2000" u="sng" dirty="0"/>
              <a:t>Challenges:</a:t>
            </a:r>
          </a:p>
          <a:p>
            <a:pPr marL="457200" indent="-457200">
              <a:lnSpc>
                <a:spcPts val="4000"/>
              </a:lnSpc>
              <a:buFont typeface="+mj-lt"/>
              <a:buAutoNum type="arabicPeriod"/>
            </a:pPr>
            <a:r>
              <a:rPr lang="en-US" sz="2000" dirty="0"/>
              <a:t>Updating &amp; Managing Devices</a:t>
            </a:r>
          </a:p>
          <a:p>
            <a:pPr marL="457200" indent="-457200">
              <a:lnSpc>
                <a:spcPts val="4000"/>
              </a:lnSpc>
              <a:buFont typeface="+mj-lt"/>
              <a:buAutoNum type="arabicPeriod"/>
            </a:pPr>
            <a:r>
              <a:rPr lang="en-US" sz="2000" dirty="0"/>
              <a:t>Managing Telemetry</a:t>
            </a:r>
          </a:p>
          <a:p>
            <a:pPr marL="457200" indent="-457200">
              <a:lnSpc>
                <a:spcPts val="4000"/>
              </a:lnSpc>
              <a:buFont typeface="+mj-lt"/>
              <a:buAutoNum type="arabicPeriod"/>
            </a:pPr>
            <a:r>
              <a:rPr lang="en-US" sz="2000" dirty="0"/>
              <a:t>Managing Data</a:t>
            </a:r>
          </a:p>
        </p:txBody>
      </p:sp>
      <p:sp>
        <p:nvSpPr>
          <p:cNvPr id="3" name="TextBox 2">
            <a:extLst>
              <a:ext uri="{FF2B5EF4-FFF2-40B4-BE49-F238E27FC236}">
                <a16:creationId xmlns:a16="http://schemas.microsoft.com/office/drawing/2014/main" id="{C6411654-9A2D-8045-791E-1DE542BB7E0D}"/>
              </a:ext>
            </a:extLst>
          </p:cNvPr>
          <p:cNvSpPr txBox="1"/>
          <p:nvPr/>
        </p:nvSpPr>
        <p:spPr>
          <a:xfrm>
            <a:off x="1691171" y="1744492"/>
            <a:ext cx="3987027" cy="1561389"/>
          </a:xfrm>
          <a:prstGeom prst="rect">
            <a:avLst/>
          </a:prstGeom>
          <a:noFill/>
        </p:spPr>
        <p:txBody>
          <a:bodyPr wrap="square" rtlCol="0">
            <a:spAutoFit/>
          </a:bodyPr>
          <a:lstStyle/>
          <a:p>
            <a:pPr>
              <a:lnSpc>
                <a:spcPts val="4000"/>
              </a:lnSpc>
            </a:pPr>
            <a:r>
              <a:rPr lang="en-US" sz="2000" dirty="0"/>
              <a:t>Number of humans? – </a:t>
            </a:r>
            <a:r>
              <a:rPr lang="en-US" sz="2000" b="1" dirty="0"/>
              <a:t>8.1B</a:t>
            </a:r>
          </a:p>
          <a:p>
            <a:pPr>
              <a:lnSpc>
                <a:spcPts val="4000"/>
              </a:lnSpc>
            </a:pPr>
            <a:r>
              <a:rPr lang="en-US" sz="2000" dirty="0"/>
              <a:t>Number of cell phones? – </a:t>
            </a:r>
            <a:r>
              <a:rPr lang="en-US" sz="2000" b="1" dirty="0"/>
              <a:t>7B</a:t>
            </a:r>
          </a:p>
          <a:p>
            <a:pPr>
              <a:lnSpc>
                <a:spcPts val="4000"/>
              </a:lnSpc>
            </a:pPr>
            <a:r>
              <a:rPr lang="en-US" sz="2000" dirty="0"/>
              <a:t>Number of IoT devices? – </a:t>
            </a:r>
            <a:r>
              <a:rPr lang="en-US" sz="2000" b="1" dirty="0"/>
              <a:t>24.4 B</a:t>
            </a:r>
          </a:p>
        </p:txBody>
      </p:sp>
      <p:pic>
        <p:nvPicPr>
          <p:cNvPr id="5" name="Picture 4">
            <a:extLst>
              <a:ext uri="{FF2B5EF4-FFF2-40B4-BE49-F238E27FC236}">
                <a16:creationId xmlns:a16="http://schemas.microsoft.com/office/drawing/2014/main" id="{6AA0C26B-9741-2A38-3B22-AC58CB1D2C5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02644" y="1817607"/>
            <a:ext cx="488528" cy="488528"/>
          </a:xfrm>
          <a:prstGeom prst="rect">
            <a:avLst/>
          </a:prstGeom>
        </p:spPr>
      </p:pic>
      <p:pic>
        <p:nvPicPr>
          <p:cNvPr id="6" name="Picture 5">
            <a:extLst>
              <a:ext uri="{FF2B5EF4-FFF2-40B4-BE49-F238E27FC236}">
                <a16:creationId xmlns:a16="http://schemas.microsoft.com/office/drawing/2014/main" id="{27A3A545-48A2-76D3-3418-7C6CEEEA7AE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230941" y="2369840"/>
            <a:ext cx="405397" cy="432235"/>
          </a:xfrm>
          <a:prstGeom prst="rect">
            <a:avLst/>
          </a:prstGeom>
        </p:spPr>
      </p:pic>
      <p:pic>
        <p:nvPicPr>
          <p:cNvPr id="7" name="Picture 6">
            <a:extLst>
              <a:ext uri="{FF2B5EF4-FFF2-40B4-BE49-F238E27FC236}">
                <a16:creationId xmlns:a16="http://schemas.microsoft.com/office/drawing/2014/main" id="{726D3DFA-263C-8339-7251-127B0EC28E63}"/>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202644" y="2859631"/>
            <a:ext cx="506675" cy="505685"/>
          </a:xfrm>
          <a:prstGeom prst="rect">
            <a:avLst/>
          </a:prstGeom>
        </p:spPr>
      </p:pic>
      <p:pic>
        <p:nvPicPr>
          <p:cNvPr id="8" name="Picture 7">
            <a:hlinkClick r:id="rId9"/>
            <a:extLst>
              <a:ext uri="{FF2B5EF4-FFF2-40B4-BE49-F238E27FC236}">
                <a16:creationId xmlns:a16="http://schemas.microsoft.com/office/drawing/2014/main" id="{F420579C-25E2-79A6-6833-780FAA85A89D}"/>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396685" y="5728065"/>
            <a:ext cx="1397169" cy="519326"/>
          </a:xfrm>
          <a:prstGeom prst="rect">
            <a:avLst/>
          </a:prstGeom>
        </p:spPr>
      </p:pic>
      <p:sp>
        <p:nvSpPr>
          <p:cNvPr id="9" name="TextBox 8">
            <a:extLst>
              <a:ext uri="{FF2B5EF4-FFF2-40B4-BE49-F238E27FC236}">
                <a16:creationId xmlns:a16="http://schemas.microsoft.com/office/drawing/2014/main" id="{BB12D850-CE67-7D62-2B6A-35B02EEA9AE1}"/>
              </a:ext>
            </a:extLst>
          </p:cNvPr>
          <p:cNvSpPr txBox="1"/>
          <p:nvPr/>
        </p:nvSpPr>
        <p:spPr>
          <a:xfrm>
            <a:off x="9287226" y="6146238"/>
            <a:ext cx="1616085" cy="230832"/>
          </a:xfrm>
          <a:prstGeom prst="rect">
            <a:avLst/>
          </a:prstGeom>
          <a:noFill/>
        </p:spPr>
        <p:txBody>
          <a:bodyPr wrap="square" rtlCol="0">
            <a:spAutoFit/>
          </a:bodyPr>
          <a:lstStyle/>
          <a:p>
            <a:pPr algn="ctr"/>
            <a:r>
              <a:rPr lang="en-US" sz="900" dirty="0"/>
              <a:t>Internet of Things</a:t>
            </a:r>
          </a:p>
        </p:txBody>
      </p:sp>
      <p:sp>
        <p:nvSpPr>
          <p:cNvPr id="10" name="TextBox 9">
            <a:extLst>
              <a:ext uri="{FF2B5EF4-FFF2-40B4-BE49-F238E27FC236}">
                <a16:creationId xmlns:a16="http://schemas.microsoft.com/office/drawing/2014/main" id="{93EDC64F-2F20-6075-A3B4-2659445095CE}"/>
              </a:ext>
            </a:extLst>
          </p:cNvPr>
          <p:cNvSpPr txBox="1"/>
          <p:nvPr/>
        </p:nvSpPr>
        <p:spPr>
          <a:xfrm>
            <a:off x="1058477" y="3977498"/>
            <a:ext cx="4420198" cy="523220"/>
          </a:xfrm>
          <a:prstGeom prst="rect">
            <a:avLst/>
          </a:prstGeom>
          <a:noFill/>
        </p:spPr>
        <p:txBody>
          <a:bodyPr wrap="square" rtlCol="0">
            <a:spAutoFit/>
          </a:bodyPr>
          <a:lstStyle/>
          <a:p>
            <a:endParaRPr lang="en-US" dirty="0"/>
          </a:p>
          <a:p>
            <a:endParaRPr lang="en-US" dirty="0"/>
          </a:p>
        </p:txBody>
      </p:sp>
      <p:sp>
        <p:nvSpPr>
          <p:cNvPr id="11" name="TextBox 10">
            <a:extLst>
              <a:ext uri="{FF2B5EF4-FFF2-40B4-BE49-F238E27FC236}">
                <a16:creationId xmlns:a16="http://schemas.microsoft.com/office/drawing/2014/main" id="{133F524A-FE17-F02E-3D71-A408765A0DE0}"/>
              </a:ext>
            </a:extLst>
          </p:cNvPr>
          <p:cNvSpPr txBox="1"/>
          <p:nvPr/>
        </p:nvSpPr>
        <p:spPr>
          <a:xfrm>
            <a:off x="1196992" y="3428030"/>
            <a:ext cx="4438443" cy="2575577"/>
          </a:xfrm>
          <a:prstGeom prst="rect">
            <a:avLst/>
          </a:prstGeom>
          <a:noFill/>
        </p:spPr>
        <p:txBody>
          <a:bodyPr wrap="square" rtlCol="0">
            <a:spAutoFit/>
          </a:bodyPr>
          <a:lstStyle/>
          <a:p>
            <a:pPr algn="ctr">
              <a:lnSpc>
                <a:spcPts val="4000"/>
              </a:lnSpc>
            </a:pPr>
            <a:r>
              <a:rPr lang="en-US" sz="2000" b="1" u="sng" dirty="0"/>
              <a:t>Examples</a:t>
            </a:r>
          </a:p>
          <a:p>
            <a:pPr>
              <a:lnSpc>
                <a:spcPts val="4000"/>
              </a:lnSpc>
            </a:pPr>
            <a:r>
              <a:rPr lang="en-US" sz="1600" i="1" dirty="0"/>
              <a:t>Consumer </a:t>
            </a:r>
            <a:r>
              <a:rPr lang="en-US" sz="1600" dirty="0"/>
              <a:t>– locks, doorbells, lightbulbs, cars</a:t>
            </a:r>
          </a:p>
          <a:p>
            <a:pPr>
              <a:lnSpc>
                <a:spcPts val="4000"/>
              </a:lnSpc>
            </a:pPr>
            <a:r>
              <a:rPr lang="en-US" sz="1600" i="1" dirty="0"/>
              <a:t>Commercial</a:t>
            </a:r>
            <a:r>
              <a:rPr lang="en-US" sz="1600" dirty="0"/>
              <a:t> – healthcare, monitoring, security</a:t>
            </a:r>
          </a:p>
          <a:p>
            <a:pPr>
              <a:lnSpc>
                <a:spcPts val="4000"/>
              </a:lnSpc>
            </a:pPr>
            <a:r>
              <a:rPr lang="en-US" sz="1600" i="1" dirty="0"/>
              <a:t>Industrial</a:t>
            </a:r>
            <a:r>
              <a:rPr lang="en-US" sz="1600" dirty="0"/>
              <a:t> – digital control sys, agribiz</a:t>
            </a:r>
          </a:p>
          <a:p>
            <a:pPr>
              <a:lnSpc>
                <a:spcPts val="4000"/>
              </a:lnSpc>
            </a:pPr>
            <a:r>
              <a:rPr lang="en-US" sz="1600" i="1" dirty="0"/>
              <a:t>Infrastructure</a:t>
            </a:r>
            <a:r>
              <a:rPr lang="en-US" sz="1600" dirty="0"/>
              <a:t> – smart cities</a:t>
            </a:r>
          </a:p>
        </p:txBody>
      </p:sp>
      <p:pic>
        <p:nvPicPr>
          <p:cNvPr id="12" name="Picture 11">
            <a:extLst>
              <a:ext uri="{FF2B5EF4-FFF2-40B4-BE49-F238E27FC236}">
                <a16:creationId xmlns:a16="http://schemas.microsoft.com/office/drawing/2014/main" id="{3B364E38-E48E-7F02-2116-72AE5F0E2BE8}"/>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864307" y="1438302"/>
            <a:ext cx="1088228" cy="696466"/>
          </a:xfrm>
          <a:prstGeom prst="rect">
            <a:avLst/>
          </a:prstGeom>
        </p:spPr>
      </p:pic>
      <p:pic>
        <p:nvPicPr>
          <p:cNvPr id="13" name="Picture 12">
            <a:extLst>
              <a:ext uri="{FF2B5EF4-FFF2-40B4-BE49-F238E27FC236}">
                <a16:creationId xmlns:a16="http://schemas.microsoft.com/office/drawing/2014/main" id="{5B0FC29F-B0B0-1952-17E4-5436B1834420}"/>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8391870" y="1478429"/>
            <a:ext cx="989859" cy="559157"/>
          </a:xfrm>
          <a:prstGeom prst="rect">
            <a:avLst/>
          </a:prstGeom>
        </p:spPr>
      </p:pic>
      <p:pic>
        <p:nvPicPr>
          <p:cNvPr id="14" name="Picture 13">
            <a:extLst>
              <a:ext uri="{FF2B5EF4-FFF2-40B4-BE49-F238E27FC236}">
                <a16:creationId xmlns:a16="http://schemas.microsoft.com/office/drawing/2014/main" id="{166A3906-B669-0847-023D-10C916519ED1}"/>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9801223" y="1366037"/>
            <a:ext cx="867181" cy="8161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latin typeface="+mn-lt"/>
              </a:rPr>
              <a:t>STEP 10c: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dirty="0">
                <a:latin typeface="+mn-lt"/>
              </a:rPr>
              <a:t>On the next screen, select your storage account and the </a:t>
            </a:r>
            <a:r>
              <a:rPr lang="en-US" i="1" dirty="0">
                <a:solidFill>
                  <a:srgbClr val="00B0F0"/>
                </a:solidFill>
                <a:latin typeface="+mn-lt"/>
              </a:rPr>
              <a:t>Containers</a:t>
            </a:r>
            <a:r>
              <a:rPr lang="en-US" dirty="0">
                <a:latin typeface="+mn-lt"/>
              </a:rPr>
              <a:t> screen will open. </a:t>
            </a:r>
          </a:p>
          <a:p>
            <a:pPr marL="457200" indent="-457200">
              <a:lnSpc>
                <a:spcPts val="4000"/>
              </a:lnSpc>
              <a:buFont typeface="+mj-lt"/>
              <a:buAutoNum type="arabicPeriod"/>
            </a:pPr>
            <a:r>
              <a:rPr lang="en-US" dirty="0">
                <a:latin typeface="+mn-lt"/>
              </a:rPr>
              <a:t>Click the </a:t>
            </a:r>
            <a:r>
              <a:rPr lang="en-US" i="1" dirty="0">
                <a:solidFill>
                  <a:srgbClr val="00B0F0"/>
                </a:solidFill>
                <a:latin typeface="+mn-lt"/>
              </a:rPr>
              <a:t>+ Container</a:t>
            </a:r>
            <a:r>
              <a:rPr lang="en-US" dirty="0">
                <a:latin typeface="+mn-lt"/>
              </a:rPr>
              <a:t> link and the </a:t>
            </a:r>
            <a:r>
              <a:rPr lang="en-US" i="1" dirty="0">
                <a:solidFill>
                  <a:srgbClr val="00B0F0"/>
                </a:solidFill>
                <a:latin typeface="+mn-lt"/>
              </a:rPr>
              <a:t>New container</a:t>
            </a:r>
            <a:r>
              <a:rPr lang="en-US" dirty="0">
                <a:latin typeface="+mn-lt"/>
              </a:rPr>
              <a:t> properties will open on the right side. Give your new container a name of </a:t>
            </a:r>
            <a:r>
              <a:rPr lang="en-US" dirty="0" err="1">
                <a:latin typeface="Courier New" panose="02070309020205020404" pitchFamily="49" charset="0"/>
                <a:cs typeface="Courier New" panose="02070309020205020404" pitchFamily="49" charset="0"/>
              </a:rPr>
              <a:t>iot</a:t>
            </a:r>
            <a:r>
              <a:rPr lang="en-US" dirty="0">
                <a:latin typeface="Courier New" panose="02070309020205020404" pitchFamily="49" charset="0"/>
                <a:cs typeface="Courier New" panose="02070309020205020404" pitchFamily="49" charset="0"/>
              </a:rPr>
              <a:t>-device-data</a:t>
            </a:r>
            <a:r>
              <a:rPr lang="en-US" dirty="0">
                <a:latin typeface="+mn-lt"/>
                <a:cs typeface="Courier New" panose="02070309020205020404" pitchFamily="49" charset="0"/>
              </a:rPr>
              <a:t>  </a:t>
            </a:r>
            <a:r>
              <a:rPr lang="en-US" dirty="0">
                <a:latin typeface="+mn-lt"/>
              </a:rPr>
              <a:t> You can think of this as a folder that will be used to store your IoT device files.</a:t>
            </a:r>
          </a:p>
          <a:p>
            <a:pPr marL="457200" indent="-457200">
              <a:lnSpc>
                <a:spcPts val="4000"/>
              </a:lnSpc>
              <a:buFont typeface="+mj-lt"/>
              <a:buAutoNum type="arabicPeriod"/>
            </a:pPr>
            <a:r>
              <a:rPr lang="en-US" dirty="0">
                <a:latin typeface="+mn-lt"/>
              </a:rPr>
              <a:t>Click the </a:t>
            </a:r>
            <a:r>
              <a:rPr lang="en-US" i="1" dirty="0">
                <a:solidFill>
                  <a:srgbClr val="00B0F0"/>
                </a:solidFill>
                <a:latin typeface="+mn-lt"/>
              </a:rPr>
              <a:t>Create</a:t>
            </a:r>
            <a:r>
              <a:rPr lang="en-US" dirty="0">
                <a:latin typeface="+mn-lt"/>
              </a:rPr>
              <a:t> button at the bottom right</a:t>
            </a:r>
          </a:p>
        </p:txBody>
      </p:sp>
      <p:pic>
        <p:nvPicPr>
          <p:cNvPr id="12" name="Picture 4" descr="Microsoft Azure logo transparent PNG ...">
            <a:extLst>
              <a:ext uri="{FF2B5EF4-FFF2-40B4-BE49-F238E27FC236}">
                <a16:creationId xmlns:a16="http://schemas.microsoft.com/office/drawing/2014/main" id="{33D3B4A0-5829-3CC7-1815-2D316D0D0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0D1038C-3505-02B4-8302-FDAAFF970953}"/>
              </a:ext>
            </a:extLst>
          </p:cNvPr>
          <p:cNvPicPr>
            <a:picLocks noChangeAspect="1"/>
          </p:cNvPicPr>
          <p:nvPr/>
        </p:nvPicPr>
        <p:blipFill>
          <a:blip r:embed="rId7"/>
          <a:stretch>
            <a:fillRect/>
          </a:stretch>
        </p:blipFill>
        <p:spPr>
          <a:xfrm>
            <a:off x="6615384" y="2067651"/>
            <a:ext cx="4485425" cy="2305761"/>
          </a:xfrm>
          <a:prstGeom prst="rect">
            <a:avLst/>
          </a:prstGeom>
        </p:spPr>
      </p:pic>
    </p:spTree>
    <p:extLst>
      <p:ext uri="{BB962C8B-B14F-4D97-AF65-F5344CB8AC3E}">
        <p14:creationId xmlns:p14="http://schemas.microsoft.com/office/powerpoint/2010/main" val="308419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5827"/>
          </a:xfrm>
          <a:prstGeom prst="rect">
            <a:avLst/>
          </a:prstGeom>
          <a:noFill/>
        </p:spPr>
        <p:txBody>
          <a:bodyPr wrap="square" rtlCol="0">
            <a:spAutoFit/>
          </a:bodyPr>
          <a:lstStyle/>
          <a:p>
            <a:pPr>
              <a:lnSpc>
                <a:spcPts val="4000"/>
              </a:lnSpc>
            </a:pPr>
            <a:r>
              <a:rPr lang="en-US" sz="2000" b="1" u="sng" dirty="0">
                <a:latin typeface="+mn-lt"/>
              </a:rPr>
              <a:t>STEP 10d: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sz="1100" dirty="0">
                <a:latin typeface="+mn-lt"/>
              </a:rPr>
              <a:t>On the next screen, click on your newly created container so that is selected and then click the </a:t>
            </a:r>
            <a:r>
              <a:rPr lang="en-US" sz="1100" i="1" dirty="0">
                <a:solidFill>
                  <a:srgbClr val="00B0F0"/>
                </a:solidFill>
                <a:latin typeface="+mn-lt"/>
              </a:rPr>
              <a:t>Select</a:t>
            </a:r>
            <a:r>
              <a:rPr lang="en-US" sz="1100" dirty="0">
                <a:latin typeface="+mn-lt"/>
              </a:rPr>
              <a:t> button at the bottom. This will take you back to the Endpoint screen and you can click the </a:t>
            </a:r>
            <a:r>
              <a:rPr lang="en-US" sz="1100" i="1" dirty="0">
                <a:solidFill>
                  <a:srgbClr val="00B0F0"/>
                </a:solidFill>
                <a:latin typeface="+mn-lt"/>
              </a:rPr>
              <a:t>Create + next</a:t>
            </a:r>
            <a:r>
              <a:rPr lang="en-US" sz="1100" dirty="0">
                <a:latin typeface="+mn-lt"/>
              </a:rPr>
              <a:t> button at the bottom of the screen. </a:t>
            </a:r>
          </a:p>
          <a:p>
            <a:pPr marL="457200" indent="-457200">
              <a:lnSpc>
                <a:spcPts val="4000"/>
              </a:lnSpc>
              <a:buFont typeface="+mj-lt"/>
              <a:buAutoNum type="arabicPeriod"/>
            </a:pPr>
            <a:r>
              <a:rPr lang="en-US" sz="1100" dirty="0">
                <a:latin typeface="+mn-lt"/>
              </a:rPr>
              <a:t>On the next screen, enter an </a:t>
            </a:r>
            <a:r>
              <a:rPr lang="en-US" sz="1100" i="1" dirty="0">
                <a:solidFill>
                  <a:srgbClr val="00B0F0"/>
                </a:solidFill>
                <a:latin typeface="+mn-lt"/>
              </a:rPr>
              <a:t>Endpoint name </a:t>
            </a:r>
            <a:r>
              <a:rPr lang="en-US" sz="1100" dirty="0">
                <a:latin typeface="+mn-lt"/>
              </a:rPr>
              <a:t>for the route (you can use </a:t>
            </a:r>
            <a:r>
              <a:rPr lang="en-US" sz="1100" dirty="0" err="1">
                <a:latin typeface="Courier New" panose="02070309020205020404" pitchFamily="49" charset="0"/>
                <a:cs typeface="Courier New" panose="02070309020205020404" pitchFamily="49" charset="0"/>
              </a:rPr>
              <a:t>iotwkshp</a:t>
            </a:r>
            <a:r>
              <a:rPr lang="en-US" sz="1100" dirty="0">
                <a:latin typeface="+mn-lt"/>
              </a:rPr>
              <a:t> again). </a:t>
            </a:r>
          </a:p>
          <a:p>
            <a:pPr marL="457200" indent="-457200">
              <a:lnSpc>
                <a:spcPts val="4000"/>
              </a:lnSpc>
              <a:buFont typeface="+mj-lt"/>
              <a:buAutoNum type="arabicPeriod"/>
            </a:pPr>
            <a:r>
              <a:rPr lang="en-US" sz="1100" dirty="0">
                <a:latin typeface="+mn-lt"/>
              </a:rPr>
              <a:t>Finally, click the </a:t>
            </a:r>
            <a:r>
              <a:rPr lang="en-US" sz="1100" i="1" dirty="0">
                <a:solidFill>
                  <a:srgbClr val="00B0F0"/>
                </a:solidFill>
                <a:latin typeface="+mn-lt"/>
              </a:rPr>
              <a:t>Create + skip enrichments</a:t>
            </a:r>
            <a:r>
              <a:rPr lang="en-US" sz="1100" dirty="0">
                <a:latin typeface="+mn-lt"/>
              </a:rPr>
              <a:t> button at the bottom. It will take a few moments to save the new endpoint.</a:t>
            </a:r>
          </a:p>
        </p:txBody>
      </p:sp>
      <p:pic>
        <p:nvPicPr>
          <p:cNvPr id="12" name="Picture 4" descr="Microsoft Azure logo transparent PNG ...">
            <a:extLst>
              <a:ext uri="{FF2B5EF4-FFF2-40B4-BE49-F238E27FC236}">
                <a16:creationId xmlns:a16="http://schemas.microsoft.com/office/drawing/2014/main" id="{33D3B4A0-5829-3CC7-1815-2D316D0D0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B2109A-FB73-ED9A-9866-DA8EEAAB687C}"/>
              </a:ext>
            </a:extLst>
          </p:cNvPr>
          <p:cNvPicPr>
            <a:picLocks noChangeAspect="1"/>
          </p:cNvPicPr>
          <p:nvPr/>
        </p:nvPicPr>
        <p:blipFill>
          <a:blip r:embed="rId7"/>
          <a:stretch>
            <a:fillRect/>
          </a:stretch>
        </p:blipFill>
        <p:spPr>
          <a:xfrm>
            <a:off x="6610409" y="1457470"/>
            <a:ext cx="4451363" cy="1670313"/>
          </a:xfrm>
          <a:prstGeom prst="rect">
            <a:avLst/>
          </a:prstGeom>
        </p:spPr>
      </p:pic>
      <p:pic>
        <p:nvPicPr>
          <p:cNvPr id="10" name="Picture 9">
            <a:extLst>
              <a:ext uri="{FF2B5EF4-FFF2-40B4-BE49-F238E27FC236}">
                <a16:creationId xmlns:a16="http://schemas.microsoft.com/office/drawing/2014/main" id="{27A9A02D-1E15-340F-7A1D-3C2220FD37F4}"/>
              </a:ext>
            </a:extLst>
          </p:cNvPr>
          <p:cNvPicPr>
            <a:picLocks noChangeAspect="1"/>
          </p:cNvPicPr>
          <p:nvPr/>
        </p:nvPicPr>
        <p:blipFill>
          <a:blip r:embed="rId8"/>
          <a:stretch>
            <a:fillRect/>
          </a:stretch>
        </p:blipFill>
        <p:spPr>
          <a:xfrm>
            <a:off x="7996984" y="3082953"/>
            <a:ext cx="724344" cy="163233"/>
          </a:xfrm>
          <a:prstGeom prst="rect">
            <a:avLst/>
          </a:prstGeom>
        </p:spPr>
      </p:pic>
      <p:pic>
        <p:nvPicPr>
          <p:cNvPr id="13" name="Picture 12">
            <a:extLst>
              <a:ext uri="{FF2B5EF4-FFF2-40B4-BE49-F238E27FC236}">
                <a16:creationId xmlns:a16="http://schemas.microsoft.com/office/drawing/2014/main" id="{E03A177B-282F-5750-4AD9-8E689A9E486D}"/>
              </a:ext>
            </a:extLst>
          </p:cNvPr>
          <p:cNvPicPr>
            <a:picLocks noChangeAspect="1"/>
          </p:cNvPicPr>
          <p:nvPr/>
        </p:nvPicPr>
        <p:blipFill>
          <a:blip r:embed="rId9"/>
          <a:stretch>
            <a:fillRect/>
          </a:stretch>
        </p:blipFill>
        <p:spPr>
          <a:xfrm>
            <a:off x="6685043" y="3303123"/>
            <a:ext cx="1620774" cy="2690738"/>
          </a:xfrm>
          <a:prstGeom prst="rect">
            <a:avLst/>
          </a:prstGeom>
        </p:spPr>
      </p:pic>
      <p:pic>
        <p:nvPicPr>
          <p:cNvPr id="15" name="Picture 14">
            <a:extLst>
              <a:ext uri="{FF2B5EF4-FFF2-40B4-BE49-F238E27FC236}">
                <a16:creationId xmlns:a16="http://schemas.microsoft.com/office/drawing/2014/main" id="{AEFFA31E-2FA7-69DB-4405-C125918595B6}"/>
              </a:ext>
            </a:extLst>
          </p:cNvPr>
          <p:cNvPicPr>
            <a:picLocks noChangeAspect="1"/>
          </p:cNvPicPr>
          <p:nvPr/>
        </p:nvPicPr>
        <p:blipFill>
          <a:blip r:embed="rId10"/>
          <a:stretch>
            <a:fillRect/>
          </a:stretch>
        </p:blipFill>
        <p:spPr>
          <a:xfrm>
            <a:off x="8711208" y="3289355"/>
            <a:ext cx="1997091" cy="2075717"/>
          </a:xfrm>
          <a:prstGeom prst="rect">
            <a:avLst/>
          </a:prstGeom>
        </p:spPr>
      </p:pic>
      <p:pic>
        <p:nvPicPr>
          <p:cNvPr id="17" name="Picture 16">
            <a:extLst>
              <a:ext uri="{FF2B5EF4-FFF2-40B4-BE49-F238E27FC236}">
                <a16:creationId xmlns:a16="http://schemas.microsoft.com/office/drawing/2014/main" id="{5A5B299F-4775-82D2-FED9-8A555901646D}"/>
              </a:ext>
            </a:extLst>
          </p:cNvPr>
          <p:cNvPicPr>
            <a:picLocks noChangeAspect="1"/>
          </p:cNvPicPr>
          <p:nvPr/>
        </p:nvPicPr>
        <p:blipFill>
          <a:blip r:embed="rId11"/>
          <a:stretch>
            <a:fillRect/>
          </a:stretch>
        </p:blipFill>
        <p:spPr>
          <a:xfrm>
            <a:off x="8711208" y="5388523"/>
            <a:ext cx="2496064" cy="231807"/>
          </a:xfrm>
          <a:prstGeom prst="rect">
            <a:avLst/>
          </a:prstGeom>
        </p:spPr>
      </p:pic>
      <p:sp>
        <p:nvSpPr>
          <p:cNvPr id="18" name="Arrow: Left 17">
            <a:extLst>
              <a:ext uri="{FF2B5EF4-FFF2-40B4-BE49-F238E27FC236}">
                <a16:creationId xmlns:a16="http://schemas.microsoft.com/office/drawing/2014/main" id="{E2420772-CCDD-229E-1355-D952C7E9C8EA}"/>
              </a:ext>
            </a:extLst>
          </p:cNvPr>
          <p:cNvSpPr/>
          <p:nvPr/>
        </p:nvSpPr>
        <p:spPr>
          <a:xfrm>
            <a:off x="8473678" y="26050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BD7E2EB3-9E91-6320-213C-EEC4F22AD05E}"/>
              </a:ext>
            </a:extLst>
          </p:cNvPr>
          <p:cNvSpPr/>
          <p:nvPr/>
        </p:nvSpPr>
        <p:spPr>
          <a:xfrm>
            <a:off x="7078813" y="432777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4CAE082F-096D-040C-7083-8FBD0119A528}"/>
              </a:ext>
            </a:extLst>
          </p:cNvPr>
          <p:cNvSpPr/>
          <p:nvPr/>
        </p:nvSpPr>
        <p:spPr>
          <a:xfrm>
            <a:off x="10310982" y="54742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35B7AC5C-A3CC-4EE0-2ED3-58FCC78A6612}"/>
              </a:ext>
            </a:extLst>
          </p:cNvPr>
          <p:cNvSpPr/>
          <p:nvPr/>
        </p:nvSpPr>
        <p:spPr>
          <a:xfrm>
            <a:off x="9043788" y="25810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FD90083F-B627-6F47-3692-BAB9CA0803F7}"/>
              </a:ext>
            </a:extLst>
          </p:cNvPr>
          <p:cNvSpPr/>
          <p:nvPr/>
        </p:nvSpPr>
        <p:spPr>
          <a:xfrm>
            <a:off x="7624201" y="430408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184EED3F-072C-828D-3E3F-1E2D5BED8D0E}"/>
              </a:ext>
            </a:extLst>
          </p:cNvPr>
          <p:cNvSpPr/>
          <p:nvPr/>
        </p:nvSpPr>
        <p:spPr>
          <a:xfrm>
            <a:off x="10847094" y="543566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4" name="Arrow: Left 23">
            <a:extLst>
              <a:ext uri="{FF2B5EF4-FFF2-40B4-BE49-F238E27FC236}">
                <a16:creationId xmlns:a16="http://schemas.microsoft.com/office/drawing/2014/main" id="{71F42520-6805-B4E0-C273-0A7ECA2E67A9}"/>
              </a:ext>
            </a:extLst>
          </p:cNvPr>
          <p:cNvSpPr/>
          <p:nvPr/>
        </p:nvSpPr>
        <p:spPr>
          <a:xfrm>
            <a:off x="8392278" y="31140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DC20794A-03C0-1166-ED8A-2F7E00E8124C}"/>
              </a:ext>
            </a:extLst>
          </p:cNvPr>
          <p:cNvSpPr/>
          <p:nvPr/>
        </p:nvSpPr>
        <p:spPr>
          <a:xfrm>
            <a:off x="8962388" y="30900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Tree>
    <p:extLst>
      <p:ext uri="{BB962C8B-B14F-4D97-AF65-F5344CB8AC3E}">
        <p14:creationId xmlns:p14="http://schemas.microsoft.com/office/powerpoint/2010/main" val="2426605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22877"/>
          </a:xfrm>
          <a:prstGeom prst="rect">
            <a:avLst/>
          </a:prstGeom>
          <a:noFill/>
        </p:spPr>
        <p:txBody>
          <a:bodyPr wrap="square" rtlCol="0">
            <a:spAutoFit/>
          </a:bodyPr>
          <a:lstStyle/>
          <a:p>
            <a:pPr>
              <a:lnSpc>
                <a:spcPts val="4000"/>
              </a:lnSpc>
            </a:pPr>
            <a:r>
              <a:rPr lang="en-US" sz="2000" b="1" u="sng" dirty="0">
                <a:latin typeface="+mn-lt"/>
              </a:rPr>
              <a:t>STEP 10e:  Observe Data in Storage </a:t>
            </a:r>
          </a:p>
          <a:p>
            <a:pPr marL="228600" indent="-228600">
              <a:lnSpc>
                <a:spcPts val="4000"/>
              </a:lnSpc>
              <a:buFont typeface="+mj-lt"/>
              <a:buAutoNum type="arabicPeriod"/>
            </a:pPr>
            <a:r>
              <a:rPr lang="en-US" sz="1000" dirty="0">
                <a:latin typeface="+mn-lt"/>
              </a:rPr>
              <a:t>Restart your IoT Hub Device Simulator app. Telemetry data should now start to accumulate in your Azure storage account. </a:t>
            </a:r>
          </a:p>
          <a:p>
            <a:pPr marL="228600" indent="-228600">
              <a:lnSpc>
                <a:spcPts val="4000"/>
              </a:lnSpc>
              <a:buFont typeface="+mj-lt"/>
              <a:buAutoNum type="arabicPeriod"/>
            </a:pPr>
            <a:r>
              <a:rPr lang="en-US" sz="1000" dirty="0">
                <a:latin typeface="+mn-lt"/>
              </a:rPr>
              <a:t>In your Azure storage account, and scroll down and expand </a:t>
            </a:r>
            <a:r>
              <a:rPr lang="en-US" sz="1000" i="1" dirty="0">
                <a:solidFill>
                  <a:srgbClr val="00B0F0"/>
                </a:solidFill>
                <a:latin typeface="+mn-lt"/>
              </a:rPr>
              <a:t>Data storage </a:t>
            </a:r>
            <a:r>
              <a:rPr lang="en-US" sz="1000" dirty="0">
                <a:solidFill>
                  <a:schemeClr val="tx1"/>
                </a:solidFill>
                <a:latin typeface="+mn-lt"/>
              </a:rPr>
              <a:t>menu</a:t>
            </a:r>
          </a:p>
          <a:p>
            <a:pPr marL="228600" indent="-228600">
              <a:lnSpc>
                <a:spcPts val="4000"/>
              </a:lnSpc>
              <a:buFont typeface="+mj-lt"/>
              <a:buAutoNum type="arabicPeriod"/>
            </a:pPr>
            <a:r>
              <a:rPr lang="en-US" sz="1000" dirty="0">
                <a:latin typeface="+mn-lt"/>
              </a:rPr>
              <a:t>Click to open the </a:t>
            </a:r>
            <a:r>
              <a:rPr lang="en-US" sz="1000" i="1" dirty="0">
                <a:solidFill>
                  <a:srgbClr val="00B0F0"/>
                </a:solidFill>
                <a:latin typeface="+mn-lt"/>
              </a:rPr>
              <a:t>Containers</a:t>
            </a:r>
            <a:r>
              <a:rPr lang="en-US" sz="1000" dirty="0">
                <a:latin typeface="+mn-lt"/>
              </a:rPr>
              <a:t> screen</a:t>
            </a:r>
          </a:p>
          <a:p>
            <a:pPr marL="228600" indent="-228600">
              <a:lnSpc>
                <a:spcPts val="4000"/>
              </a:lnSpc>
              <a:buFont typeface="+mj-lt"/>
              <a:buAutoNum type="arabicPeriod"/>
            </a:pPr>
            <a:r>
              <a:rPr lang="en-US" sz="1000" dirty="0">
                <a:latin typeface="+mn-lt"/>
              </a:rPr>
              <a:t>Click to open the new </a:t>
            </a:r>
            <a:r>
              <a:rPr lang="en-US" sz="1000" i="1" dirty="0" err="1">
                <a:solidFill>
                  <a:srgbClr val="00B0F0"/>
                </a:solidFill>
                <a:latin typeface="+mn-lt"/>
              </a:rPr>
              <a:t>iot</a:t>
            </a:r>
            <a:r>
              <a:rPr lang="en-US" sz="1000" i="1" dirty="0">
                <a:solidFill>
                  <a:srgbClr val="00B0F0"/>
                </a:solidFill>
                <a:latin typeface="+mn-lt"/>
              </a:rPr>
              <a:t>-device-data</a:t>
            </a:r>
            <a:r>
              <a:rPr lang="en-US" sz="1000" dirty="0">
                <a:latin typeface="+mn-lt"/>
              </a:rPr>
              <a:t> container that you previously created</a:t>
            </a:r>
          </a:p>
          <a:p>
            <a:pPr marL="228600" indent="-228600">
              <a:lnSpc>
                <a:spcPts val="4000"/>
              </a:lnSpc>
              <a:buFont typeface="+mj-lt"/>
              <a:buAutoNum type="arabicPeriod"/>
            </a:pPr>
            <a:r>
              <a:rPr lang="en-US" sz="1000" dirty="0">
                <a:latin typeface="+mn-lt"/>
              </a:rPr>
              <a:t>There is sometimes a lag before you can see it so be sure to wait a few minutes or so if you don't immediately see anything after completing the previous steps.  Use the </a:t>
            </a:r>
            <a:r>
              <a:rPr lang="en-US" sz="1000" i="1" dirty="0">
                <a:solidFill>
                  <a:srgbClr val="00B0F0"/>
                </a:solidFill>
                <a:latin typeface="+mn-lt"/>
              </a:rPr>
              <a:t>Refresh</a:t>
            </a:r>
            <a:r>
              <a:rPr lang="en-US" sz="1000" dirty="0">
                <a:latin typeface="+mn-lt"/>
              </a:rPr>
              <a:t> button if needed</a:t>
            </a:r>
          </a:p>
        </p:txBody>
      </p:sp>
      <p:pic>
        <p:nvPicPr>
          <p:cNvPr id="7" name="Picture 4" descr="Microsoft Azure logo transparent PNG ...">
            <a:extLst>
              <a:ext uri="{FF2B5EF4-FFF2-40B4-BE49-F238E27FC236}">
                <a16:creationId xmlns:a16="http://schemas.microsoft.com/office/drawing/2014/main" id="{379A1BE2-82CA-DDF6-12A7-0324CF58D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screenshot of a computer&#10;&#10;Description automatically generated">
            <a:extLst>
              <a:ext uri="{FF2B5EF4-FFF2-40B4-BE49-F238E27FC236}">
                <a16:creationId xmlns:a16="http://schemas.microsoft.com/office/drawing/2014/main" id="{FC7F7258-28A9-423E-ED29-1CD0E3EF200D}"/>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10409" y="1930834"/>
            <a:ext cx="4455854" cy="2157572"/>
          </a:xfrm>
          <a:prstGeom prst="rect">
            <a:avLst/>
          </a:prstGeom>
        </p:spPr>
      </p:pic>
      <p:sp>
        <p:nvSpPr>
          <p:cNvPr id="22" name="Flowchart: Connector 21">
            <a:extLst>
              <a:ext uri="{FF2B5EF4-FFF2-40B4-BE49-F238E27FC236}">
                <a16:creationId xmlns:a16="http://schemas.microsoft.com/office/drawing/2014/main" id="{7DC48827-D3B8-EE64-5551-738DEF55AFB5}"/>
              </a:ext>
            </a:extLst>
          </p:cNvPr>
          <p:cNvSpPr/>
          <p:nvPr/>
        </p:nvSpPr>
        <p:spPr>
          <a:xfrm>
            <a:off x="7238787" y="32730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EE8B1983-7215-283C-69A2-36AC6ED9DB8B}"/>
              </a:ext>
            </a:extLst>
          </p:cNvPr>
          <p:cNvSpPr/>
          <p:nvPr/>
        </p:nvSpPr>
        <p:spPr>
          <a:xfrm>
            <a:off x="7280784" y="34125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DB546755-28A6-0379-84A7-5414E3210067}"/>
              </a:ext>
            </a:extLst>
          </p:cNvPr>
          <p:cNvSpPr/>
          <p:nvPr/>
        </p:nvSpPr>
        <p:spPr>
          <a:xfrm>
            <a:off x="8076987" y="27384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5" name="Arrow: Left 4">
            <a:extLst>
              <a:ext uri="{FF2B5EF4-FFF2-40B4-BE49-F238E27FC236}">
                <a16:creationId xmlns:a16="http://schemas.microsoft.com/office/drawing/2014/main" id="{95AD3FE5-B518-73E7-DDCE-34E9F2DBFFDE}"/>
              </a:ext>
            </a:extLst>
          </p:cNvPr>
          <p:cNvSpPr/>
          <p:nvPr/>
        </p:nvSpPr>
        <p:spPr>
          <a:xfrm>
            <a:off x="8907634" y="2350588"/>
            <a:ext cx="358211" cy="6629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50520742-D729-B0CA-DC26-75DF739EAFDA}"/>
              </a:ext>
            </a:extLst>
          </p:cNvPr>
          <p:cNvSpPr/>
          <p:nvPr/>
        </p:nvSpPr>
        <p:spPr>
          <a:xfrm>
            <a:off x="9314528" y="23137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Tree>
    <p:extLst>
      <p:ext uri="{BB962C8B-B14F-4D97-AF65-F5344CB8AC3E}">
        <p14:creationId xmlns:p14="http://schemas.microsoft.com/office/powerpoint/2010/main" val="272012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latin typeface="+mn-lt"/>
              </a:rPr>
              <a:t>STEP 10f:  Observe IoT Device Telemetry Data Saved to Azure Storage Account</a:t>
            </a:r>
          </a:p>
          <a:p>
            <a:pPr marL="285750" indent="-285750">
              <a:lnSpc>
                <a:spcPts val="4000"/>
              </a:lnSpc>
              <a:buFont typeface="Arial" panose="020B0604020202020204" pitchFamily="34" charset="0"/>
              <a:buChar char="•"/>
            </a:pPr>
            <a:r>
              <a:rPr lang="en-US" sz="1600" dirty="0">
                <a:latin typeface="+mn-lt"/>
              </a:rPr>
              <a:t>You can now drill down into the container folder structure until you find the actual data files (they will have an extension of .</a:t>
            </a:r>
            <a:r>
              <a:rPr lang="en-US" sz="1600" dirty="0" err="1">
                <a:latin typeface="+mn-lt"/>
              </a:rPr>
              <a:t>json</a:t>
            </a:r>
            <a:r>
              <a:rPr lang="en-US" sz="1600" dirty="0">
                <a:latin typeface="+mn-lt"/>
              </a:rPr>
              <a:t>). Note that the body element in these </a:t>
            </a:r>
            <a:r>
              <a:rPr lang="en-US" sz="1600" dirty="0" err="1">
                <a:latin typeface="+mn-lt"/>
              </a:rPr>
              <a:t>json</a:t>
            </a:r>
            <a:r>
              <a:rPr lang="en-US" sz="1600" dirty="0">
                <a:latin typeface="+mn-lt"/>
              </a:rPr>
              <a:t> files is encoded (Base64) and would require a decoding process before it could be used as human-readable text.</a:t>
            </a:r>
          </a:p>
        </p:txBody>
      </p:sp>
      <p:pic>
        <p:nvPicPr>
          <p:cNvPr id="7" name="Picture 4" descr="Microsoft Azure logo transparent PNG ...">
            <a:extLst>
              <a:ext uri="{FF2B5EF4-FFF2-40B4-BE49-F238E27FC236}">
                <a16:creationId xmlns:a16="http://schemas.microsoft.com/office/drawing/2014/main" id="{379A1BE2-82CA-DDF6-12A7-0324CF58D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1823979D-638E-6995-ADD0-C58EC6CF3627}"/>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38350" y="2661596"/>
            <a:ext cx="4643229" cy="1376975"/>
          </a:xfrm>
          <a:prstGeom prst="rect">
            <a:avLst/>
          </a:prstGeom>
        </p:spPr>
      </p:pic>
      <p:pic>
        <p:nvPicPr>
          <p:cNvPr id="9" name="Picture 8">
            <a:hlinkClick r:id="rId8"/>
            <a:extLst>
              <a:ext uri="{FF2B5EF4-FFF2-40B4-BE49-F238E27FC236}">
                <a16:creationId xmlns:a16="http://schemas.microsoft.com/office/drawing/2014/main" id="{B6137918-E563-DC0A-5140-DECBE600334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559590" y="5668891"/>
            <a:ext cx="1397169" cy="519326"/>
          </a:xfrm>
          <a:prstGeom prst="rect">
            <a:avLst/>
          </a:prstGeom>
        </p:spPr>
      </p:pic>
      <p:sp>
        <p:nvSpPr>
          <p:cNvPr id="10" name="TextBox 9">
            <a:extLst>
              <a:ext uri="{FF2B5EF4-FFF2-40B4-BE49-F238E27FC236}">
                <a16:creationId xmlns:a16="http://schemas.microsoft.com/office/drawing/2014/main" id="{4B499D41-27BC-92D3-2428-C51CE4299202}"/>
              </a:ext>
            </a:extLst>
          </p:cNvPr>
          <p:cNvSpPr txBox="1"/>
          <p:nvPr/>
        </p:nvSpPr>
        <p:spPr>
          <a:xfrm>
            <a:off x="9255738" y="6120606"/>
            <a:ext cx="2045395" cy="230832"/>
          </a:xfrm>
          <a:prstGeom prst="rect">
            <a:avLst/>
          </a:prstGeom>
          <a:noFill/>
        </p:spPr>
        <p:txBody>
          <a:bodyPr wrap="square" rtlCol="0">
            <a:spAutoFit/>
          </a:bodyPr>
          <a:lstStyle/>
          <a:p>
            <a:pPr algn="ctr"/>
            <a:r>
              <a:rPr lang="en-US" sz="900" dirty="0"/>
              <a:t>Why Use Base64 Encoding?</a:t>
            </a:r>
          </a:p>
        </p:txBody>
      </p:sp>
      <p:pic>
        <p:nvPicPr>
          <p:cNvPr id="5" name="Picture 4">
            <a:hlinkClick r:id="rId10"/>
            <a:extLst>
              <a:ext uri="{FF2B5EF4-FFF2-40B4-BE49-F238E27FC236}">
                <a16:creationId xmlns:a16="http://schemas.microsoft.com/office/drawing/2014/main" id="{097A2F12-7F15-8199-0839-94433C17719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038708" y="5662453"/>
            <a:ext cx="1397169" cy="519326"/>
          </a:xfrm>
          <a:prstGeom prst="rect">
            <a:avLst/>
          </a:prstGeom>
        </p:spPr>
      </p:pic>
      <p:sp>
        <p:nvSpPr>
          <p:cNvPr id="12" name="TextBox 11">
            <a:extLst>
              <a:ext uri="{FF2B5EF4-FFF2-40B4-BE49-F238E27FC236}">
                <a16:creationId xmlns:a16="http://schemas.microsoft.com/office/drawing/2014/main" id="{0759F0FE-AF4E-CB1A-C9A7-32E9F0C22279}"/>
              </a:ext>
            </a:extLst>
          </p:cNvPr>
          <p:cNvSpPr txBox="1"/>
          <p:nvPr/>
        </p:nvSpPr>
        <p:spPr>
          <a:xfrm>
            <a:off x="6734856" y="6114168"/>
            <a:ext cx="2045395" cy="230832"/>
          </a:xfrm>
          <a:prstGeom prst="rect">
            <a:avLst/>
          </a:prstGeom>
          <a:noFill/>
        </p:spPr>
        <p:txBody>
          <a:bodyPr wrap="square" rtlCol="0">
            <a:spAutoFit/>
          </a:bodyPr>
          <a:lstStyle/>
          <a:p>
            <a:pPr algn="ctr"/>
            <a:r>
              <a:rPr lang="en-US" sz="900" dirty="0"/>
              <a:t>What is a JSON file</a:t>
            </a:r>
          </a:p>
        </p:txBody>
      </p:sp>
    </p:spTree>
    <p:extLst>
      <p:ext uri="{BB962C8B-B14F-4D97-AF65-F5344CB8AC3E}">
        <p14:creationId xmlns:p14="http://schemas.microsoft.com/office/powerpoint/2010/main" val="3353806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AEDDB92F-5CC7-FF41-A4CC-5ECC4528E2F5}"/>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23A2C57-92AA-F81F-754B-D42EC415CC19}"/>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01109B3D-FC29-5C13-9A35-A9D33A08572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0D3AFAC5-CC4A-D9F2-3044-EA49A512BA7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3DF93593-6411-4E69-A20D-06F685B8668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65AA2FD5-4E8D-FB8F-37DB-9F21544D724C}"/>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89E3AD-58E3-1FA2-0A0C-1388410FE783}"/>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8175208-5576-DF6A-7D51-36805464AE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6D38143-5087-F973-287C-748350C2BC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76095501-706F-0B2E-139F-9CA03FBFA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D07948A-D748-15C5-8607-89282351D18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C57711C-F660-C54B-F156-D6690624A0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5CE35B64-18E5-F62C-4063-122F8C48F0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5F61855-D617-87C6-B250-AF29D8157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B3FE90A0-893F-DF2E-2610-2E91629504E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BC0D8ED3-6225-A4F4-90B1-96D79FA5B43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6B7ABB49-9132-81CD-4B14-192CC64DC8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39F5AB-5785-6643-6AD3-C6CA6C14C5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3DFDC1E2-062E-F1AD-CE37-9C4D49AF5F75}"/>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BE321AA1-FA81-0459-DCCE-42DF6241701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282F6281-7844-2430-9BD2-6B3F177CBA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4A0D2B00-ED89-DE26-F0B0-72CDADF2E6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B26646C-C0EF-D724-5158-3A2BF52F79F9}"/>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431C8B1-8676-AA50-957D-F5C701FAFB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4052EBA6-7815-EE2A-B9F3-D1999A08174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9BB7B960-AD64-3D01-A4D5-B847A519AE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C3E04895-17F2-0FB6-DE71-90BDAB3BB71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9BE747A-6D9E-2CFA-15D0-BAC9BC7658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760551-9B49-2A62-80B1-E8C6A4CF5C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B30D5DC8-0603-DD16-F46E-720A13683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33F36296-DCE1-423A-1990-C733ED77CE3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C4D737EA-32EB-CB13-789B-85D8027422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BF12F1A2-DF7C-3372-3F63-2CAB666089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9CD4241-730A-9AFB-6832-4A7A0FCED1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5464958A-DCB8-A3AA-2C06-73404F2DB5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0FB8FF53-83D8-04E2-B7A1-382E0CD736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75ADBB0-B692-525F-FDD4-934755F337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BBAD2D6A-BF0D-66D3-6781-F92F67A623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C9B7BDB-4878-5F17-2ECB-A0D202B6944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ED0A75B-E569-6934-1133-0E147F78DA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63509D54-A0B4-E0CD-9CB7-3C53ADFDFE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C1EC759-F26D-FC5C-74CE-CBD483585D7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129E65D-C634-AE63-6964-911DC4256E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78C39147-1E92-031B-895F-E4D02396C9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01B9939-D679-D221-6B6A-775D59115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993AA942-6769-3964-FB33-BAD2E89FEB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D2E1108-1CBB-032A-7C3C-DDB57F75C14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DFE385A-7802-B0A8-708E-0FE0B6C95D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C29DE13F-3660-1DB5-6D4A-0765AF2246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387DBE5B-AC48-1771-7E00-DC8AF170D3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A47EB85E-0755-25DB-7518-440B08AEF2B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8CE8676-A470-50B0-0405-3F0CADA30BE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FC2587B6-0637-A187-72BE-0A0200FF125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065293D0-3F0F-CFAA-F4AA-85499CDAB1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DC06DD31-2FED-AAD2-E6E9-D234AEC95508}"/>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B2994437-8387-4B1F-9716-AAD593FDFD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714CC0BB-C074-B65E-AFA5-20031A10CA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D9C94245-F29B-0EA6-D5A3-5EA5FDE7125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7C9759-8954-97B6-28B9-189B235FD6BF}"/>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9C170B02-89E9-784D-8BFD-71FBFA74E1D4}"/>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ECC9C1E6-9224-EDEC-8076-4DD8B259240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4628EA0-EA52-B3D5-EFCE-6AD253290951}"/>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0C1E09F1-2123-8C13-7024-DFBEFAD0C27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209F38CD-F88D-1BD6-370A-B1E792C1232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1A79E4A-5C3D-3EDF-F6EE-28A76BF5CAB9}"/>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F26395C-EA30-FF87-A637-5A16024BEAF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9E9C1EC-5102-E8BC-69EA-FB41158B03D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1CD2567-9B63-8A22-BD91-5BDA441BB991}"/>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C619D43-2803-6306-CD79-8DF2A28D0FCC}"/>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7559AF5-79A2-2973-FF4F-076C019A503A}"/>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346450E9-00E8-DCC2-81E4-9CAC92014838}"/>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421E220-721D-C3DC-A26B-7A02936CF359}"/>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0501B16-681B-A6FA-4A6F-446269CF558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08CB36-45FF-4519-FC76-85AEEB2C56E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32B710-6359-DA65-AE5C-FC6F216C5D4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A0D3CDE-3E32-6F8E-C71E-3626CD5E7B3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1A9274E-1FC9-B52B-CAB6-17626C97246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17497106-15F5-B167-D9AE-2EC773F8BFC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0AAF10F-5DBB-C3E0-6C88-A27A52FB738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708AF32-100E-DE7A-C7D2-3E66138F699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4529FB78-54AE-52F8-5EE2-8A7C140C16C5}"/>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2D1424-E43B-D207-B89B-273059DEF2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6144F6E3-5764-8E41-096C-07C47AA245E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5485FB0-DFDC-03B6-688B-BF8279A66AD9}"/>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CB94440A-1194-7326-18C9-23B40CCEB7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D31EFCE5-BBB9-6120-F6E3-A0428E6F75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3442AB8-33A0-42B9-55FE-48F8AEB48A2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278029-6010-A7AE-B52F-42705B8E737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BF55674F-E109-1414-18CD-4CBEDCE05A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C174C3C-935B-EB1B-AB03-B32A573B250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F830EAC-5705-54A3-D7B3-0FFDAD5443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E6F8E787-9218-3946-FF7B-35CADC210456}"/>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C05B3E35-7CAA-6EDA-FBF6-813D9473B6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62E2E30-7603-436C-B228-FB21895E2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AEDF74C3-CCE4-E1B2-8D31-C1CA913225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7FF5096E-ACD7-A8E7-F3F0-A3405E7CD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FC1D0794-63C5-3D8D-CAD1-431BB2BD65C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F7A37DFF-8AA0-806B-23B9-B3926B917E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49607CC-A1D6-42FA-ACB3-84E5CD835EE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128E93F4-DBA9-C023-9E18-5DF8CB9C161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3FD320A-6F37-7EA9-3D6E-320DE4740A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6314FBA-0119-C479-47CC-B8872BD909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B5448AB-2C57-3760-2510-76C2B399B2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946E250-D257-AE28-01FF-BF7FA717354B}"/>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EEA1353-EF2A-00A5-6365-70D540795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B76DAA7-3A69-EFF5-E5C6-82B3A8429ED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7B1A5CC6-B79C-3684-6FDD-45578633E0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1670CF6C-9C4C-FD2E-2DE5-165A025BCDDE}"/>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BFC5FA-833A-BD04-A919-1294FC0DDC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99FD630-0DA1-7AFA-DD39-9E45EC868A4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B4E1CA-CFA0-31C7-02B3-5F84E5F03E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BC63A0FE-3598-8872-A2CD-B94AB8D0DFFA}"/>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377B0A5D-CDEA-9BDA-6247-E638B692C1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D7E6AE4-1BEE-463E-B67D-4D3483230F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43C6D908-9DCA-415A-3AC9-9B0ED160EB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84B7F8-763E-4835-4DEA-830F37C7EEE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05CC593-A825-D2B8-9D46-53E23974FA9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77A2B2A-16C0-510C-5DF0-512E8D108C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75826566-AFCB-24EE-6E08-BF85F782916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8175A9F-4DE8-89D6-ED5E-AC833816D12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D4CBF4E-68EA-2FED-AB57-EE56A315AA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65DDC7C8-C0D5-9712-5412-72078621976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4336127D-6DAA-7572-5864-F99BF363A8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A153379-7592-A1BB-0542-52187E423919}"/>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229901D-9172-68F7-C815-27582E3E2C5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05959C9-DDA1-02DC-D062-74309E2989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45301BD4-4C4A-0757-2530-30A2D4F056C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913EB68-B01A-B03A-6C9A-74A3F377ED1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4C6DC1F-9F58-CAD1-9C1E-C6258C6D6C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65B8B3-13D0-5543-F27A-5B62A5E378C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E5E88C24-902D-2CDB-5EE3-7B05CFD516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0F1936C-6D28-E16C-7464-6E51F156211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F1E3C02-78FB-678A-11B7-62AE45FF50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49FDDC2-FAA6-F57F-001C-F27DF0CE8D7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3985653-4CD1-F875-53AE-F64DAA7FEB1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FF96E77-1A5F-5054-2DCE-90BBA835B5B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E4FDB76-C757-20D5-F5B6-F199703903A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CF8F3E8-4FC6-8914-C24F-967AF2B35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719A95CE-3998-3D6A-ADC8-0480CB24D40D}"/>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6D55FE3-3541-0C22-10B9-EE3FA9ACA42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2E3BF5F-6EBA-4474-C4E7-9EA4CA7E801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E4721308-18CF-2C72-335F-DDC0DEA74C6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082658B-63C6-33B7-19F5-5D99F00322F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A7FE4AB-BF8C-5EE9-F5EF-4E544CA3CA94}"/>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CFF567E-5590-B47D-3077-8A79DF65AF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932B62F-984D-71EA-795C-F5B6764C81F5}"/>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40530BB8-FCF2-7D4B-A782-BC012A7D810A}"/>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37768AF-8AE8-C276-D890-C3540CE76742}"/>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E476CC6-6E8C-2893-E95C-962BA4AB4CB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BAD6535-A759-AE8F-EC04-D3C5ADBA0FF5}"/>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E534483-B549-E669-0ED4-4BACB177AF4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76067109-743D-A8CA-17E0-C8E540BD356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250E6AF-F71F-5C80-93AE-309E58A38C79}"/>
              </a:ext>
            </a:extLst>
          </p:cNvPr>
          <p:cNvSpPr txBox="1"/>
          <p:nvPr/>
        </p:nvSpPr>
        <p:spPr>
          <a:xfrm>
            <a:off x="6832561" y="2385299"/>
            <a:ext cx="3630276" cy="2074350"/>
          </a:xfrm>
          <a:prstGeom prst="rect">
            <a:avLst/>
          </a:prstGeom>
          <a:noFill/>
        </p:spPr>
        <p:txBody>
          <a:bodyPr wrap="square" rtlCol="0">
            <a:spAutoFit/>
          </a:bodyPr>
          <a:lstStyle/>
          <a:p>
            <a:pPr algn="ctr">
              <a:lnSpc>
                <a:spcPts val="4000"/>
              </a:lnSpc>
            </a:pPr>
            <a:r>
              <a:rPr lang="en-US" sz="2000" dirty="0">
                <a:solidFill>
                  <a:schemeClr val="tx1"/>
                </a:solidFill>
              </a:rPr>
              <a:t>Everyone can see IoT device telemetry data being saved into an Azure Storage container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155AEF7-97F8-078F-0FFC-D7796A4BE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486990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latin typeface="+mn-lt"/>
              </a:rPr>
              <a:t>Triggering an Azure Workflow</a:t>
            </a:r>
          </a:p>
          <a:p>
            <a:pPr marL="285750" indent="-285750">
              <a:lnSpc>
                <a:spcPts val="4000"/>
              </a:lnSpc>
              <a:buFont typeface="Arial" panose="020B0604020202020204" pitchFamily="34" charset="0"/>
              <a:buChar char="•"/>
            </a:pPr>
            <a:r>
              <a:rPr lang="en-US" sz="1600" kern="100" dirty="0">
                <a:effectLst/>
                <a:latin typeface="+mn-lt"/>
                <a:ea typeface="Calibri" panose="020F0502020204030204" pitchFamily="34" charset="0"/>
                <a:cs typeface="Times New Roman" panose="02020603050405020304" pitchFamily="18" charset="0"/>
              </a:rPr>
              <a:t>We'll now update our </a:t>
            </a:r>
            <a:r>
              <a:rPr lang="en-US" sz="1600" kern="100" dirty="0" err="1">
                <a:effectLst/>
                <a:latin typeface="+mn-lt"/>
                <a:ea typeface="Calibri" panose="020F0502020204030204" pitchFamily="34" charset="0"/>
                <a:cs typeface="Times New Roman" panose="02020603050405020304" pitchFamily="18" charset="0"/>
              </a:rPr>
              <a:t>Iot</a:t>
            </a:r>
            <a:r>
              <a:rPr lang="en-US" sz="1600" kern="100" dirty="0">
                <a:effectLst/>
                <a:latin typeface="+mn-lt"/>
                <a:ea typeface="Calibri" panose="020F0502020204030204" pitchFamily="34" charset="0"/>
                <a:cs typeface="Times New Roman" panose="02020603050405020304" pitchFamily="18" charset="0"/>
              </a:rPr>
              <a:t> Hub resource to use an Azure Logic App to trigger different workflow activities (such as triggering an email alert) when an IoT message arrives into an Azure message service bus queue.</a:t>
            </a:r>
          </a:p>
          <a:p>
            <a:pPr marL="285750" indent="-285750">
              <a:lnSpc>
                <a:spcPts val="4000"/>
              </a:lnSpc>
              <a:buFont typeface="Arial" panose="020B0604020202020204" pitchFamily="34" charset="0"/>
              <a:buChar char="•"/>
            </a:pPr>
            <a:r>
              <a:rPr lang="en-US" sz="1600" dirty="0">
                <a:latin typeface="+mn-lt"/>
              </a:rPr>
              <a:t>We will use the temperature data that is being sent in by our simulated IoT devices to trigger an email alert when the temp level exceeds a certain setting.</a:t>
            </a:r>
          </a:p>
        </p:txBody>
      </p:sp>
      <p:pic>
        <p:nvPicPr>
          <p:cNvPr id="11" name="Picture 4" descr="Microsoft Azure logo transparent PNG ...">
            <a:extLst>
              <a:ext uri="{FF2B5EF4-FFF2-40B4-BE49-F238E27FC236}">
                <a16:creationId xmlns:a16="http://schemas.microsoft.com/office/drawing/2014/main" id="{E839E790-C24B-F710-16CF-E878A61D9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D18B6-1430-189A-ECBD-3B7A08611435}"/>
              </a:ext>
            </a:extLst>
          </p:cNvPr>
          <p:cNvPicPr>
            <a:picLocks noChangeAspect="1"/>
          </p:cNvPicPr>
          <p:nvPr/>
        </p:nvPicPr>
        <p:blipFill>
          <a:blip r:embed="rId7"/>
          <a:stretch>
            <a:fillRect/>
          </a:stretch>
        </p:blipFill>
        <p:spPr>
          <a:xfrm>
            <a:off x="6868069" y="3120701"/>
            <a:ext cx="4055163" cy="882560"/>
          </a:xfrm>
          <a:prstGeom prst="rect">
            <a:avLst/>
          </a:prstGeom>
        </p:spPr>
      </p:pic>
    </p:spTree>
    <p:extLst>
      <p:ext uri="{BB962C8B-B14F-4D97-AF65-F5344CB8AC3E}">
        <p14:creationId xmlns:p14="http://schemas.microsoft.com/office/powerpoint/2010/main" val="588542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53363A92-5A5F-8C49-9504-E8FDFF17F483}"/>
              </a:ext>
            </a:extLst>
          </p:cNvPr>
          <p:cNvSpPr txBox="1"/>
          <p:nvPr/>
        </p:nvSpPr>
        <p:spPr>
          <a:xfrm>
            <a:off x="1058476" y="1253369"/>
            <a:ext cx="4640802" cy="4633320"/>
          </a:xfrm>
          <a:prstGeom prst="rect">
            <a:avLst/>
          </a:prstGeom>
          <a:noFill/>
        </p:spPr>
        <p:txBody>
          <a:bodyPr wrap="square" rtlCol="0">
            <a:spAutoFit/>
          </a:bodyPr>
          <a:lstStyle/>
          <a:p>
            <a:pPr>
              <a:lnSpc>
                <a:spcPts val="4000"/>
              </a:lnSpc>
            </a:pPr>
            <a:r>
              <a:rPr lang="en-US" sz="2000" b="1" u="sng" dirty="0">
                <a:latin typeface="+mn-lt"/>
              </a:rPr>
              <a:t>STEP 11a: Create an Azure Service Bus Namespace &amp; Queue</a:t>
            </a:r>
          </a:p>
          <a:p>
            <a:pPr marL="342900" indent="-342900">
              <a:lnSpc>
                <a:spcPts val="4000"/>
              </a:lnSpc>
              <a:buFont typeface="+mj-lt"/>
              <a:buAutoNum type="arabicPeriod"/>
            </a:pPr>
            <a:r>
              <a:rPr lang="en-US" sz="1800" kern="100" dirty="0">
                <a:effectLst/>
                <a:latin typeface="+mn-lt"/>
                <a:ea typeface="Calibri" panose="020F0502020204030204" pitchFamily="34" charset="0"/>
                <a:cs typeface="Times New Roman" panose="02020603050405020304" pitchFamily="18" charset="0"/>
              </a:rPr>
              <a:t>In the Azure portal, click on </a:t>
            </a:r>
            <a:r>
              <a:rPr lang="en-US" sz="1800" i="1" kern="100" dirty="0">
                <a:solidFill>
                  <a:srgbClr val="00B0F0"/>
                </a:solidFill>
                <a:effectLst/>
                <a:latin typeface="+mn-lt"/>
                <a:ea typeface="Calibri" panose="020F0502020204030204" pitchFamily="34" charset="0"/>
                <a:cs typeface="Times New Roman" panose="02020603050405020304" pitchFamily="18" charset="0"/>
              </a:rPr>
              <a:t>Create a resource</a:t>
            </a:r>
            <a:r>
              <a:rPr lang="en-US" sz="1800" kern="100" dirty="0">
                <a:effectLst/>
                <a:latin typeface="+mn-lt"/>
                <a:ea typeface="Calibri" panose="020F0502020204030204" pitchFamily="34" charset="0"/>
                <a:cs typeface="Times New Roman" panose="02020603050405020304" pitchFamily="18" charset="0"/>
              </a:rPr>
              <a:t> from the left-hand nav menu (hamburger) or from the main </a:t>
            </a:r>
            <a:r>
              <a:rPr lang="en-US" sz="1800" i="1" kern="100" dirty="0">
                <a:solidFill>
                  <a:srgbClr val="00B0F0"/>
                </a:solidFill>
                <a:effectLst/>
                <a:latin typeface="+mn-lt"/>
                <a:ea typeface="Calibri" panose="020F0502020204030204" pitchFamily="34" charset="0"/>
                <a:cs typeface="Times New Roman" panose="02020603050405020304" pitchFamily="18" charset="0"/>
              </a:rPr>
              <a:t>Azure services</a:t>
            </a:r>
            <a:r>
              <a:rPr lang="en-US" sz="1800" kern="100" dirty="0">
                <a:effectLst/>
                <a:latin typeface="+mn-lt"/>
                <a:ea typeface="Calibri" panose="020F0502020204030204" pitchFamily="34" charset="0"/>
                <a:cs typeface="Times New Roman" panose="02020603050405020304" pitchFamily="18" charset="0"/>
              </a:rPr>
              <a:t> link at the top </a:t>
            </a:r>
          </a:p>
          <a:p>
            <a:pPr marL="342900" indent="-342900">
              <a:lnSpc>
                <a:spcPts val="4000"/>
              </a:lnSpc>
              <a:buFont typeface="+mj-lt"/>
              <a:buAutoNum type="arabicPeriod"/>
            </a:pPr>
            <a:r>
              <a:rPr lang="en-US" sz="1800" kern="100" dirty="0">
                <a:effectLst/>
                <a:latin typeface="+mn-lt"/>
                <a:ea typeface="Calibri" panose="020F0502020204030204" pitchFamily="34" charset="0"/>
                <a:cs typeface="Times New Roman" panose="02020603050405020304" pitchFamily="18" charset="0"/>
              </a:rPr>
              <a:t>In the search bar, type </a:t>
            </a:r>
            <a:r>
              <a:rPr lang="en-US" sz="1800" kern="100" dirty="0">
                <a:latin typeface="Courier New" panose="02070309020205020404" pitchFamily="49" charset="0"/>
                <a:ea typeface="Calibri" panose="020F0502020204030204" pitchFamily="34" charset="0"/>
                <a:cs typeface="Courier New" panose="02070309020205020404" pitchFamily="49" charset="0"/>
              </a:rPr>
              <a:t>s</a:t>
            </a:r>
            <a:r>
              <a:rPr lang="en-US" sz="1800" kern="100" dirty="0">
                <a:effectLst/>
                <a:latin typeface="Courier New" panose="02070309020205020404" pitchFamily="49" charset="0"/>
                <a:ea typeface="Calibri" panose="020F0502020204030204" pitchFamily="34" charset="0"/>
                <a:cs typeface="Courier New" panose="02070309020205020404" pitchFamily="49" charset="0"/>
              </a:rPr>
              <a:t>ervice</a:t>
            </a:r>
            <a:r>
              <a:rPr lang="en-US" sz="1800" kern="100" dirty="0">
                <a:effectLst/>
                <a:latin typeface="+mn-lt"/>
                <a:ea typeface="Calibri" panose="020F0502020204030204" pitchFamily="34" charset="0"/>
                <a:cs typeface="Times New Roman" panose="02020603050405020304" pitchFamily="18" charset="0"/>
              </a:rPr>
              <a:t> and select </a:t>
            </a:r>
            <a:r>
              <a:rPr lang="en-US" sz="1800" i="1" kern="100" dirty="0">
                <a:solidFill>
                  <a:srgbClr val="00B0F0"/>
                </a:solidFill>
                <a:effectLst/>
                <a:latin typeface="+mn-lt"/>
                <a:ea typeface="Calibri" panose="020F0502020204030204" pitchFamily="34" charset="0"/>
                <a:cs typeface="Times New Roman" panose="02020603050405020304" pitchFamily="18" charset="0"/>
              </a:rPr>
              <a:t>Service Bus </a:t>
            </a:r>
            <a:r>
              <a:rPr lang="en-US" sz="1800" kern="100" dirty="0">
                <a:effectLst/>
                <a:latin typeface="+mn-lt"/>
                <a:ea typeface="Calibri" panose="020F0502020204030204" pitchFamily="34" charset="0"/>
                <a:cs typeface="Times New Roman" panose="02020603050405020304" pitchFamily="18" charset="0"/>
              </a:rPr>
              <a:t>from the dropdown list.</a:t>
            </a:r>
          </a:p>
        </p:txBody>
      </p:sp>
      <p:pic>
        <p:nvPicPr>
          <p:cNvPr id="18" name="Picture 4" descr="Microsoft Azure logo transparent PNG ...">
            <a:extLst>
              <a:ext uri="{FF2B5EF4-FFF2-40B4-BE49-F238E27FC236}">
                <a16:creationId xmlns:a16="http://schemas.microsoft.com/office/drawing/2014/main" id="{CBE5D622-3204-3F95-5124-75E571305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hlinkClick r:id="rId7"/>
            <a:extLst>
              <a:ext uri="{FF2B5EF4-FFF2-40B4-BE49-F238E27FC236}">
                <a16:creationId xmlns:a16="http://schemas.microsoft.com/office/drawing/2014/main" id="{2DA9762E-DCFF-27DE-A549-86B52B9563C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455872" y="5536684"/>
            <a:ext cx="1397169" cy="519326"/>
          </a:xfrm>
          <a:prstGeom prst="rect">
            <a:avLst/>
          </a:prstGeom>
        </p:spPr>
      </p:pic>
      <p:sp>
        <p:nvSpPr>
          <p:cNvPr id="25" name="TextBox 24">
            <a:extLst>
              <a:ext uri="{FF2B5EF4-FFF2-40B4-BE49-F238E27FC236}">
                <a16:creationId xmlns:a16="http://schemas.microsoft.com/office/drawing/2014/main" id="{B972217D-E17B-7A71-CDEB-96E006E755AD}"/>
              </a:ext>
            </a:extLst>
          </p:cNvPr>
          <p:cNvSpPr txBox="1"/>
          <p:nvPr/>
        </p:nvSpPr>
        <p:spPr>
          <a:xfrm>
            <a:off x="9309874" y="5943463"/>
            <a:ext cx="1741543" cy="369332"/>
          </a:xfrm>
          <a:prstGeom prst="rect">
            <a:avLst/>
          </a:prstGeom>
          <a:noFill/>
        </p:spPr>
        <p:txBody>
          <a:bodyPr wrap="square" rtlCol="0">
            <a:spAutoFit/>
          </a:bodyPr>
          <a:lstStyle/>
          <a:p>
            <a:pPr algn="ctr"/>
            <a:r>
              <a:rPr lang="en-US" sz="900" dirty="0"/>
              <a:t>Azure Service Bus &amp; Namespace Info</a:t>
            </a:r>
          </a:p>
        </p:txBody>
      </p:sp>
      <p:pic>
        <p:nvPicPr>
          <p:cNvPr id="7" name="Picture 6" descr="A screenshot of a computer&#10;&#10;Description automatically generated">
            <a:extLst>
              <a:ext uri="{FF2B5EF4-FFF2-40B4-BE49-F238E27FC236}">
                <a16:creationId xmlns:a16="http://schemas.microsoft.com/office/drawing/2014/main" id="{A1BE6612-37D0-0990-AD88-4854F41AAE88}"/>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605133" y="2367640"/>
            <a:ext cx="4493463" cy="1337387"/>
          </a:xfrm>
          <a:prstGeom prst="rect">
            <a:avLst/>
          </a:prstGeom>
        </p:spPr>
      </p:pic>
      <p:sp>
        <p:nvSpPr>
          <p:cNvPr id="20" name="Flowchart: Connector 19">
            <a:extLst>
              <a:ext uri="{FF2B5EF4-FFF2-40B4-BE49-F238E27FC236}">
                <a16:creationId xmlns:a16="http://schemas.microsoft.com/office/drawing/2014/main" id="{8D499776-3706-5F0D-A347-F5382AE77A9A}"/>
              </a:ext>
            </a:extLst>
          </p:cNvPr>
          <p:cNvSpPr/>
          <p:nvPr/>
        </p:nvSpPr>
        <p:spPr>
          <a:xfrm>
            <a:off x="6972277" y="23542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8" name="Flowchart: Connector 7">
            <a:extLst>
              <a:ext uri="{FF2B5EF4-FFF2-40B4-BE49-F238E27FC236}">
                <a16:creationId xmlns:a16="http://schemas.microsoft.com/office/drawing/2014/main" id="{C66DC038-62B5-FE24-CC3E-9B5C71C6A1E1}"/>
              </a:ext>
            </a:extLst>
          </p:cNvPr>
          <p:cNvSpPr/>
          <p:nvPr/>
        </p:nvSpPr>
        <p:spPr>
          <a:xfrm>
            <a:off x="7426335" y="2807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1BF3A79F-EAD5-A772-019E-371A4B61439A}"/>
              </a:ext>
            </a:extLst>
          </p:cNvPr>
          <p:cNvSpPr/>
          <p:nvPr/>
        </p:nvSpPr>
        <p:spPr>
          <a:xfrm>
            <a:off x="9187360" y="23383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9" name="Flowchart: Connector 8">
            <a:extLst>
              <a:ext uri="{FF2B5EF4-FFF2-40B4-BE49-F238E27FC236}">
                <a16:creationId xmlns:a16="http://schemas.microsoft.com/office/drawing/2014/main" id="{DBA5424E-1847-A621-7D99-74F5F9A4029B}"/>
              </a:ext>
            </a:extLst>
          </p:cNvPr>
          <p:cNvSpPr/>
          <p:nvPr/>
        </p:nvSpPr>
        <p:spPr>
          <a:xfrm>
            <a:off x="9272992" y="286880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5480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50070" y="1272419"/>
            <a:ext cx="4549207" cy="5140382"/>
          </a:xfrm>
          <a:prstGeom prst="rect">
            <a:avLst/>
          </a:prstGeom>
          <a:noFill/>
        </p:spPr>
        <p:txBody>
          <a:bodyPr wrap="square" rtlCol="0">
            <a:spAutoFit/>
          </a:bodyPr>
          <a:lstStyle/>
          <a:p>
            <a:pPr>
              <a:lnSpc>
                <a:spcPts val="4000"/>
              </a:lnSpc>
            </a:pPr>
            <a:r>
              <a:rPr lang="en-US" sz="2000" b="1" u="sng" dirty="0">
                <a:latin typeface="+mn-lt"/>
              </a:rPr>
              <a:t>STEP 11b: Create an Azure Service Bus Namespace &amp; Queue</a:t>
            </a:r>
          </a:p>
          <a:p>
            <a:pPr marL="457200" indent="-457200">
              <a:lnSpc>
                <a:spcPts val="4000"/>
              </a:lnSpc>
              <a:buFont typeface="+mj-lt"/>
              <a:buAutoNum type="arabicPeriod"/>
            </a:pPr>
            <a:r>
              <a:rPr lang="en-US" sz="1600" dirty="0"/>
              <a:t>On the next screen Click on the </a:t>
            </a:r>
            <a:r>
              <a:rPr lang="en-US" sz="1600" i="1" dirty="0">
                <a:solidFill>
                  <a:srgbClr val="00B0F0"/>
                </a:solidFill>
              </a:rPr>
              <a:t>+ Create</a:t>
            </a:r>
            <a:r>
              <a:rPr lang="en-US" sz="1600" dirty="0"/>
              <a:t> button in the upper left.  On the </a:t>
            </a:r>
            <a:r>
              <a:rPr lang="en-US" sz="1600" i="1" dirty="0">
                <a:solidFill>
                  <a:srgbClr val="00B0F0"/>
                </a:solidFill>
              </a:rPr>
              <a:t>Create namespace </a:t>
            </a:r>
            <a:r>
              <a:rPr lang="en-US" sz="1600" dirty="0"/>
              <a:t>screen that comes up next, pick the </a:t>
            </a:r>
            <a:r>
              <a:rPr lang="en-US" sz="1600" i="1" dirty="0">
                <a:solidFill>
                  <a:srgbClr val="00B0F0"/>
                </a:solidFill>
              </a:rPr>
              <a:t>IOT-WKSHP</a:t>
            </a:r>
            <a:r>
              <a:rPr lang="en-US" sz="1600" dirty="0"/>
              <a:t> Resource group</a:t>
            </a:r>
          </a:p>
          <a:p>
            <a:pPr marL="457200" indent="-457200">
              <a:lnSpc>
                <a:spcPts val="4000"/>
              </a:lnSpc>
              <a:buFont typeface="+mj-lt"/>
              <a:buAutoNum type="arabicPeriod"/>
            </a:pPr>
            <a:r>
              <a:rPr lang="en-US" sz="1600" dirty="0"/>
              <a:t>Set the </a:t>
            </a:r>
            <a:r>
              <a:rPr lang="en-US" sz="1600" i="1" dirty="0">
                <a:solidFill>
                  <a:srgbClr val="00B0F0"/>
                </a:solidFill>
              </a:rPr>
              <a:t>Namespace name</a:t>
            </a:r>
            <a:r>
              <a:rPr lang="en-US" sz="1600" dirty="0"/>
              <a:t> to </a:t>
            </a:r>
            <a:r>
              <a:rPr lang="en-US" sz="1600" dirty="0" err="1">
                <a:latin typeface="Courier New" panose="02070309020205020404" pitchFamily="49" charset="0"/>
                <a:cs typeface="Courier New" panose="02070309020205020404" pitchFamily="49" charset="0"/>
              </a:rPr>
              <a:t>iotwkshp</a:t>
            </a:r>
            <a:endParaRPr lang="en-US" sz="1600" dirty="0">
              <a:latin typeface="Courier New" panose="02070309020205020404" pitchFamily="49" charset="0"/>
              <a:cs typeface="Courier New" panose="02070309020205020404" pitchFamily="49" charset="0"/>
            </a:endParaRPr>
          </a:p>
          <a:p>
            <a:pPr marL="457200" indent="-457200">
              <a:lnSpc>
                <a:spcPts val="4000"/>
              </a:lnSpc>
              <a:buFont typeface="+mj-lt"/>
              <a:buAutoNum type="arabicPeriod"/>
            </a:pPr>
            <a:r>
              <a:rPr lang="en-US" sz="1600" dirty="0"/>
              <a:t>Select the </a:t>
            </a:r>
            <a:r>
              <a:rPr lang="en-US" sz="1600" i="1" dirty="0">
                <a:solidFill>
                  <a:srgbClr val="00B0F0"/>
                </a:solidFill>
              </a:rPr>
              <a:t>Basic Pricing Tier </a:t>
            </a:r>
          </a:p>
          <a:p>
            <a:pPr marL="457200" indent="-457200">
              <a:lnSpc>
                <a:spcPts val="4000"/>
              </a:lnSpc>
              <a:buFont typeface="+mj-lt"/>
              <a:buAutoNum type="arabicPeriod"/>
            </a:pPr>
            <a:r>
              <a:rPr lang="en-US" sz="1600" dirty="0"/>
              <a:t>Click the </a:t>
            </a:r>
            <a:r>
              <a:rPr lang="en-US" sz="1600" i="1" dirty="0">
                <a:solidFill>
                  <a:srgbClr val="00B0F0"/>
                </a:solidFill>
              </a:rPr>
              <a:t>Review + create</a:t>
            </a:r>
            <a:r>
              <a:rPr lang="en-US" sz="1600" dirty="0"/>
              <a:t> button in the lower left - It will take a moment to validate </a:t>
            </a:r>
          </a:p>
        </p:txBody>
      </p:sp>
      <p:pic>
        <p:nvPicPr>
          <p:cNvPr id="5" name="Picture 4" descr="Microsoft Azure logo transparent PNG ...">
            <a:extLst>
              <a:ext uri="{FF2B5EF4-FFF2-40B4-BE49-F238E27FC236}">
                <a16:creationId xmlns:a16="http://schemas.microsoft.com/office/drawing/2014/main" id="{BF762FFF-26C5-8FB0-B9B8-C63618F77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0F623-868A-A006-453F-5B0EF1DAAC5B}"/>
              </a:ext>
            </a:extLst>
          </p:cNvPr>
          <p:cNvPicPr>
            <a:picLocks noChangeAspect="1"/>
          </p:cNvPicPr>
          <p:nvPr/>
        </p:nvPicPr>
        <p:blipFill>
          <a:blip r:embed="rId7"/>
          <a:stretch>
            <a:fillRect/>
          </a:stretch>
        </p:blipFill>
        <p:spPr>
          <a:xfrm>
            <a:off x="6734856" y="1490419"/>
            <a:ext cx="4179050" cy="4724386"/>
          </a:xfrm>
          <a:prstGeom prst="rect">
            <a:avLst/>
          </a:prstGeom>
        </p:spPr>
      </p:pic>
      <p:sp>
        <p:nvSpPr>
          <p:cNvPr id="13" name="Arrow: Left 12">
            <a:extLst>
              <a:ext uri="{FF2B5EF4-FFF2-40B4-BE49-F238E27FC236}">
                <a16:creationId xmlns:a16="http://schemas.microsoft.com/office/drawing/2014/main" id="{2502E05F-314E-BF3E-0672-2CB5A42DBD16}"/>
              </a:ext>
            </a:extLst>
          </p:cNvPr>
          <p:cNvSpPr/>
          <p:nvPr/>
        </p:nvSpPr>
        <p:spPr>
          <a:xfrm>
            <a:off x="8897415" y="342900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BFCB46E5-BD81-E10A-C11D-3B3E85DB4D9B}"/>
              </a:ext>
            </a:extLst>
          </p:cNvPr>
          <p:cNvSpPr/>
          <p:nvPr/>
        </p:nvSpPr>
        <p:spPr>
          <a:xfrm>
            <a:off x="8847327" y="41112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7A606C4-4ADE-A4BD-3491-9D6E0951D567}"/>
              </a:ext>
            </a:extLst>
          </p:cNvPr>
          <p:cNvSpPr/>
          <p:nvPr/>
        </p:nvSpPr>
        <p:spPr>
          <a:xfrm>
            <a:off x="10142222" y="4649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5E8329E0-75A2-7FF9-2C63-D89E951EBB4F}"/>
              </a:ext>
            </a:extLst>
          </p:cNvPr>
          <p:cNvSpPr/>
          <p:nvPr/>
        </p:nvSpPr>
        <p:spPr>
          <a:xfrm>
            <a:off x="7659490" y="60660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C73CACE8-9CD2-095C-AED1-CBE7A2450FA2}"/>
              </a:ext>
            </a:extLst>
          </p:cNvPr>
          <p:cNvSpPr/>
          <p:nvPr/>
        </p:nvSpPr>
        <p:spPr>
          <a:xfrm>
            <a:off x="9446021" y="33907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CADC3C2E-96FA-3116-FA6E-797F1FD3D5B0}"/>
              </a:ext>
            </a:extLst>
          </p:cNvPr>
          <p:cNvSpPr/>
          <p:nvPr/>
        </p:nvSpPr>
        <p:spPr>
          <a:xfrm>
            <a:off x="9392715" y="40875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CA939C95-8803-08B8-33B9-7246AE2F32AC}"/>
              </a:ext>
            </a:extLst>
          </p:cNvPr>
          <p:cNvSpPr/>
          <p:nvPr/>
        </p:nvSpPr>
        <p:spPr>
          <a:xfrm>
            <a:off x="10678334" y="46106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0" name="Flowchart: Connector 19">
            <a:extLst>
              <a:ext uri="{FF2B5EF4-FFF2-40B4-BE49-F238E27FC236}">
                <a16:creationId xmlns:a16="http://schemas.microsoft.com/office/drawing/2014/main" id="{5C87C1DB-07D6-3000-65D2-AA65B723ED73}"/>
              </a:ext>
            </a:extLst>
          </p:cNvPr>
          <p:cNvSpPr/>
          <p:nvPr/>
        </p:nvSpPr>
        <p:spPr>
          <a:xfrm>
            <a:off x="8209306" y="60420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2670723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1586"/>
          </a:xfrm>
          <a:prstGeom prst="rect">
            <a:avLst/>
          </a:prstGeom>
          <a:noFill/>
        </p:spPr>
        <p:txBody>
          <a:bodyPr wrap="square" rtlCol="0">
            <a:spAutoFit/>
          </a:bodyPr>
          <a:lstStyle/>
          <a:p>
            <a:pPr>
              <a:lnSpc>
                <a:spcPts val="4000"/>
              </a:lnSpc>
            </a:pPr>
            <a:r>
              <a:rPr lang="en-US" sz="2000" b="1" u="sng" dirty="0">
                <a:latin typeface="+mn-lt"/>
              </a:rPr>
              <a:t>STEP 11c: Create an Azure Service Bus Namespace &amp; Queue</a:t>
            </a:r>
          </a:p>
          <a:p>
            <a:pPr marL="457200" indent="-457200">
              <a:lnSpc>
                <a:spcPts val="4000"/>
              </a:lnSpc>
              <a:buFont typeface="+mj-lt"/>
              <a:buAutoNum type="arabicPeriod"/>
            </a:pPr>
            <a:r>
              <a:rPr lang="en-US" dirty="0"/>
              <a:t>Click </a:t>
            </a:r>
            <a:r>
              <a:rPr lang="en-US" i="1" dirty="0">
                <a:solidFill>
                  <a:srgbClr val="00B0F0"/>
                </a:solidFill>
              </a:rPr>
              <a:t>Create</a:t>
            </a:r>
            <a:r>
              <a:rPr lang="en-US" dirty="0"/>
              <a:t> - once the deployment completes then click the </a:t>
            </a:r>
            <a:r>
              <a:rPr lang="en-US" i="1" dirty="0">
                <a:solidFill>
                  <a:srgbClr val="00B0F0"/>
                </a:solidFill>
              </a:rPr>
              <a:t>Go to resource </a:t>
            </a:r>
            <a:r>
              <a:rPr lang="en-US" dirty="0"/>
              <a:t>button.</a:t>
            </a:r>
          </a:p>
          <a:p>
            <a:pPr marL="457200" indent="-457200">
              <a:lnSpc>
                <a:spcPts val="4000"/>
              </a:lnSpc>
              <a:buFont typeface="+mj-lt"/>
              <a:buAutoNum type="arabicPeriod"/>
            </a:pPr>
            <a:r>
              <a:rPr lang="en-US" dirty="0"/>
              <a:t>On the Overview page of your Service Bus namespace, click the </a:t>
            </a:r>
            <a:r>
              <a:rPr lang="en-US" i="1" dirty="0">
                <a:solidFill>
                  <a:srgbClr val="00B0F0"/>
                </a:solidFill>
              </a:rPr>
              <a:t>+ Queue</a:t>
            </a:r>
            <a:r>
              <a:rPr lang="en-US" dirty="0"/>
              <a:t> button. </a:t>
            </a:r>
          </a:p>
          <a:p>
            <a:pPr marL="457200" indent="-457200">
              <a:lnSpc>
                <a:spcPts val="4000"/>
              </a:lnSpc>
              <a:buFont typeface="+mj-lt"/>
              <a:buAutoNum type="arabicPeriod"/>
            </a:pPr>
            <a:r>
              <a:rPr lang="en-US" dirty="0"/>
              <a:t>In the </a:t>
            </a:r>
            <a:r>
              <a:rPr lang="en-US" i="1" dirty="0">
                <a:solidFill>
                  <a:srgbClr val="00B0F0"/>
                </a:solidFill>
              </a:rPr>
              <a:t>Create queue</a:t>
            </a:r>
            <a:r>
              <a:rPr lang="en-US" dirty="0"/>
              <a:t> screen that appears on the right side, enter </a:t>
            </a:r>
            <a:r>
              <a:rPr lang="en-US" dirty="0" err="1">
                <a:latin typeface="Courier New" panose="02070309020205020404" pitchFamily="49" charset="0"/>
                <a:cs typeface="Courier New" panose="02070309020205020404" pitchFamily="49" charset="0"/>
              </a:rPr>
              <a:t>iotwkshp</a:t>
            </a:r>
            <a:r>
              <a:rPr lang="en-US" dirty="0"/>
              <a:t> for the </a:t>
            </a:r>
            <a:r>
              <a:rPr lang="en-US" i="1" dirty="0">
                <a:solidFill>
                  <a:srgbClr val="00B0F0"/>
                </a:solidFill>
              </a:rPr>
              <a:t>Name</a:t>
            </a:r>
          </a:p>
          <a:p>
            <a:pPr marL="457200" indent="-457200">
              <a:lnSpc>
                <a:spcPts val="4000"/>
              </a:lnSpc>
              <a:buFont typeface="+mj-lt"/>
              <a:buAutoNum type="arabicPeriod"/>
            </a:pPr>
            <a:r>
              <a:rPr lang="en-US" dirty="0"/>
              <a:t>Click the </a:t>
            </a:r>
            <a:r>
              <a:rPr lang="en-US" i="1" dirty="0">
                <a:solidFill>
                  <a:srgbClr val="00B0F0"/>
                </a:solidFill>
              </a:rPr>
              <a:t>Create</a:t>
            </a:r>
            <a:r>
              <a:rPr lang="en-US" dirty="0"/>
              <a:t> button at the bottom</a:t>
            </a:r>
          </a:p>
        </p:txBody>
      </p:sp>
      <p:pic>
        <p:nvPicPr>
          <p:cNvPr id="5" name="Picture 4" descr="Microsoft Azure logo transparent PNG ...">
            <a:extLst>
              <a:ext uri="{FF2B5EF4-FFF2-40B4-BE49-F238E27FC236}">
                <a16:creationId xmlns:a16="http://schemas.microsoft.com/office/drawing/2014/main" id="{23E78FB1-9436-286C-87B6-113929B44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F5F4E96-B085-ED12-E6ED-B3C2FC99A8AF}"/>
              </a:ext>
            </a:extLst>
          </p:cNvPr>
          <p:cNvPicPr>
            <a:picLocks noChangeAspect="1"/>
          </p:cNvPicPr>
          <p:nvPr/>
        </p:nvPicPr>
        <p:blipFill>
          <a:blip r:embed="rId7"/>
          <a:stretch>
            <a:fillRect/>
          </a:stretch>
        </p:blipFill>
        <p:spPr>
          <a:xfrm>
            <a:off x="6610409" y="2293988"/>
            <a:ext cx="4467864" cy="2126349"/>
          </a:xfrm>
          <a:prstGeom prst="rect">
            <a:avLst/>
          </a:prstGeom>
        </p:spPr>
      </p:pic>
      <p:sp>
        <p:nvSpPr>
          <p:cNvPr id="23" name="Arrow: Left 22">
            <a:extLst>
              <a:ext uri="{FF2B5EF4-FFF2-40B4-BE49-F238E27FC236}">
                <a16:creationId xmlns:a16="http://schemas.microsoft.com/office/drawing/2014/main" id="{C7AFA904-52D6-852E-BBDF-6A0867FCAB97}"/>
              </a:ext>
            </a:extLst>
          </p:cNvPr>
          <p:cNvSpPr/>
          <p:nvPr/>
        </p:nvSpPr>
        <p:spPr>
          <a:xfrm>
            <a:off x="7548180" y="26057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5C9B60AA-203E-EFC7-1A20-3C5F7B9A6989}"/>
              </a:ext>
            </a:extLst>
          </p:cNvPr>
          <p:cNvSpPr/>
          <p:nvPr/>
        </p:nvSpPr>
        <p:spPr>
          <a:xfrm>
            <a:off x="10248521" y="263020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F7AE5A21-3FC8-6363-CD27-FCF9DC1CEEB2}"/>
              </a:ext>
            </a:extLst>
          </p:cNvPr>
          <p:cNvSpPr/>
          <p:nvPr/>
        </p:nvSpPr>
        <p:spPr>
          <a:xfrm>
            <a:off x="10289333" y="433298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42AD8009-769C-1A09-6361-5AB7CBD02267}"/>
              </a:ext>
            </a:extLst>
          </p:cNvPr>
          <p:cNvSpPr/>
          <p:nvPr/>
        </p:nvSpPr>
        <p:spPr>
          <a:xfrm>
            <a:off x="8093568" y="25821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7" name="Flowchart: Connector 26">
            <a:extLst>
              <a:ext uri="{FF2B5EF4-FFF2-40B4-BE49-F238E27FC236}">
                <a16:creationId xmlns:a16="http://schemas.microsoft.com/office/drawing/2014/main" id="{707CE717-A98E-1F00-A677-22A143A26157}"/>
              </a:ext>
            </a:extLst>
          </p:cNvPr>
          <p:cNvSpPr/>
          <p:nvPr/>
        </p:nvSpPr>
        <p:spPr>
          <a:xfrm>
            <a:off x="10784633" y="25916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8" name="Flowchart: Connector 27">
            <a:extLst>
              <a:ext uri="{FF2B5EF4-FFF2-40B4-BE49-F238E27FC236}">
                <a16:creationId xmlns:a16="http://schemas.microsoft.com/office/drawing/2014/main" id="{67A21E38-BFCB-CE1A-920A-AEBCAC3EB400}"/>
              </a:ext>
            </a:extLst>
          </p:cNvPr>
          <p:cNvSpPr/>
          <p:nvPr/>
        </p:nvSpPr>
        <p:spPr>
          <a:xfrm>
            <a:off x="10826352" y="430257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2190264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latin typeface="+mn-lt"/>
              </a:rPr>
              <a:t>STEP 11d: Create an Azure Service Bus Namespace &amp; Queue</a:t>
            </a:r>
          </a:p>
          <a:p>
            <a:pPr marL="457200" indent="-457200">
              <a:lnSpc>
                <a:spcPts val="4000"/>
              </a:lnSpc>
              <a:buFont typeface="+mj-lt"/>
              <a:buAutoNum type="arabicPeriod"/>
            </a:pPr>
            <a:r>
              <a:rPr lang="en-US" dirty="0"/>
              <a:t>In your </a:t>
            </a:r>
            <a:r>
              <a:rPr lang="en-US" i="1" dirty="0">
                <a:solidFill>
                  <a:srgbClr val="00B0F0"/>
                </a:solidFill>
              </a:rPr>
              <a:t>Service Bus namespace </a:t>
            </a:r>
            <a:r>
              <a:rPr lang="en-US" dirty="0"/>
              <a:t>screen that appears, expand the </a:t>
            </a:r>
            <a:r>
              <a:rPr lang="en-US" i="1" dirty="0">
                <a:solidFill>
                  <a:srgbClr val="00B0F0"/>
                </a:solidFill>
              </a:rPr>
              <a:t>Settings</a:t>
            </a:r>
            <a:r>
              <a:rPr lang="en-US" dirty="0"/>
              <a:t> menu on the left-hand side</a:t>
            </a:r>
          </a:p>
          <a:p>
            <a:pPr marL="457200" indent="-457200">
              <a:lnSpc>
                <a:spcPts val="4000"/>
              </a:lnSpc>
              <a:buFont typeface="+mj-lt"/>
              <a:buAutoNum type="arabicPeriod"/>
            </a:pPr>
            <a:r>
              <a:rPr lang="en-US" dirty="0"/>
              <a:t>Select </a:t>
            </a:r>
            <a:r>
              <a:rPr lang="en-US" i="1" dirty="0">
                <a:solidFill>
                  <a:srgbClr val="00B0F0"/>
                </a:solidFill>
              </a:rPr>
              <a:t>Shared access policies</a:t>
            </a:r>
          </a:p>
          <a:p>
            <a:pPr marL="457200" indent="-457200">
              <a:lnSpc>
                <a:spcPts val="4000"/>
              </a:lnSpc>
              <a:buFont typeface="+mj-lt"/>
              <a:buAutoNum type="arabicPeriod"/>
            </a:pPr>
            <a:r>
              <a:rPr lang="en-US" dirty="0"/>
              <a:t>Click on the </a:t>
            </a:r>
            <a:r>
              <a:rPr lang="en-US" i="1" dirty="0" err="1">
                <a:solidFill>
                  <a:srgbClr val="00B0F0"/>
                </a:solidFill>
              </a:rPr>
              <a:t>RootManageSharedAccessKey</a:t>
            </a:r>
            <a:r>
              <a:rPr lang="en-US" dirty="0"/>
              <a:t> policy to open its details.</a:t>
            </a:r>
          </a:p>
          <a:p>
            <a:pPr marL="457200" indent="-457200">
              <a:lnSpc>
                <a:spcPts val="4000"/>
              </a:lnSpc>
              <a:buFont typeface="+mj-lt"/>
              <a:buAutoNum type="arabicPeriod"/>
            </a:pPr>
            <a:r>
              <a:rPr lang="en-US" dirty="0"/>
              <a:t>Copy the value of the </a:t>
            </a:r>
            <a:r>
              <a:rPr lang="en-US" i="1" dirty="0">
                <a:solidFill>
                  <a:srgbClr val="00B0F0"/>
                </a:solidFill>
              </a:rPr>
              <a:t>Primary Connection String </a:t>
            </a:r>
            <a:r>
              <a:rPr lang="en-US" dirty="0"/>
              <a:t>and save it for later use (paste into a text file)</a:t>
            </a:r>
            <a:endParaRPr lang="en-US" sz="1200" dirty="0"/>
          </a:p>
        </p:txBody>
      </p:sp>
      <p:pic>
        <p:nvPicPr>
          <p:cNvPr id="22" name="Picture 4" descr="Microsoft Azure logo transparent PNG ...">
            <a:extLst>
              <a:ext uri="{FF2B5EF4-FFF2-40B4-BE49-F238E27FC236}">
                <a16:creationId xmlns:a16="http://schemas.microsoft.com/office/drawing/2014/main" id="{0C61F282-0379-265F-FFB3-A3ADB16D7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4906846-DBF4-8AC1-AC1B-E34905359403}"/>
              </a:ext>
            </a:extLst>
          </p:cNvPr>
          <p:cNvPicPr>
            <a:picLocks noChangeAspect="1"/>
          </p:cNvPicPr>
          <p:nvPr/>
        </p:nvPicPr>
        <p:blipFill>
          <a:blip r:embed="rId7"/>
          <a:stretch>
            <a:fillRect/>
          </a:stretch>
        </p:blipFill>
        <p:spPr>
          <a:xfrm>
            <a:off x="6701875" y="2293944"/>
            <a:ext cx="4406609" cy="1703290"/>
          </a:xfrm>
          <a:prstGeom prst="rect">
            <a:avLst/>
          </a:prstGeom>
        </p:spPr>
      </p:pic>
      <p:sp>
        <p:nvSpPr>
          <p:cNvPr id="17" name="Arrow: Left 16">
            <a:extLst>
              <a:ext uri="{FF2B5EF4-FFF2-40B4-BE49-F238E27FC236}">
                <a16:creationId xmlns:a16="http://schemas.microsoft.com/office/drawing/2014/main" id="{78C3BC66-9C19-72B3-5A76-AA8EEFF0C7F6}"/>
              </a:ext>
            </a:extLst>
          </p:cNvPr>
          <p:cNvSpPr/>
          <p:nvPr/>
        </p:nvSpPr>
        <p:spPr>
          <a:xfrm>
            <a:off x="7050521" y="309757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F49D7C48-BEFD-6FC2-DA6B-73CF15ED07F3}"/>
              </a:ext>
            </a:extLst>
          </p:cNvPr>
          <p:cNvSpPr/>
          <p:nvPr/>
        </p:nvSpPr>
        <p:spPr>
          <a:xfrm>
            <a:off x="7251685" y="32083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FDB0B6B8-0903-20E1-BD7B-17EB130C6E09}"/>
              </a:ext>
            </a:extLst>
          </p:cNvPr>
          <p:cNvSpPr/>
          <p:nvPr/>
        </p:nvSpPr>
        <p:spPr>
          <a:xfrm>
            <a:off x="7979953" y="291088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C486892E-A099-DE20-9432-F255F90FA712}"/>
              </a:ext>
            </a:extLst>
          </p:cNvPr>
          <p:cNvSpPr/>
          <p:nvPr/>
        </p:nvSpPr>
        <p:spPr>
          <a:xfrm rot="10800000">
            <a:off x="10448646" y="3428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FFCAA70-D191-ADEF-C555-F38180136BBB}"/>
              </a:ext>
            </a:extLst>
          </p:cNvPr>
          <p:cNvSpPr/>
          <p:nvPr/>
        </p:nvSpPr>
        <p:spPr>
          <a:xfrm>
            <a:off x="7599127" y="305935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9" name="Flowchart: Connector 28">
            <a:extLst>
              <a:ext uri="{FF2B5EF4-FFF2-40B4-BE49-F238E27FC236}">
                <a16:creationId xmlns:a16="http://schemas.microsoft.com/office/drawing/2014/main" id="{E625CAD4-1DF1-BE27-F81D-4F3B135A2459}"/>
              </a:ext>
            </a:extLst>
          </p:cNvPr>
          <p:cNvSpPr/>
          <p:nvPr/>
        </p:nvSpPr>
        <p:spPr>
          <a:xfrm>
            <a:off x="7797073" y="3184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0" name="Flowchart: Connector 29">
            <a:extLst>
              <a:ext uri="{FF2B5EF4-FFF2-40B4-BE49-F238E27FC236}">
                <a16:creationId xmlns:a16="http://schemas.microsoft.com/office/drawing/2014/main" id="{8574CC5A-2072-D5DB-05AF-A3F6EFC6AE45}"/>
              </a:ext>
            </a:extLst>
          </p:cNvPr>
          <p:cNvSpPr/>
          <p:nvPr/>
        </p:nvSpPr>
        <p:spPr>
          <a:xfrm>
            <a:off x="8516065" y="28722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1" name="Flowchart: Connector 30">
            <a:extLst>
              <a:ext uri="{FF2B5EF4-FFF2-40B4-BE49-F238E27FC236}">
                <a16:creationId xmlns:a16="http://schemas.microsoft.com/office/drawing/2014/main" id="{295FE6D5-A694-5200-B46C-65955A1EC44B}"/>
              </a:ext>
            </a:extLst>
          </p:cNvPr>
          <p:cNvSpPr/>
          <p:nvPr/>
        </p:nvSpPr>
        <p:spPr>
          <a:xfrm>
            <a:off x="10224421" y="34240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66917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30554"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4" y="1270607"/>
            <a:ext cx="4360101" cy="5146281"/>
          </a:xfrm>
          <a:prstGeom prst="rect">
            <a:avLst/>
          </a:prstGeom>
          <a:noFill/>
        </p:spPr>
        <p:txBody>
          <a:bodyPr wrap="square" rtlCol="0">
            <a:spAutoFit/>
          </a:bodyPr>
          <a:lstStyle/>
          <a:p>
            <a:pPr>
              <a:lnSpc>
                <a:spcPts val="4000"/>
              </a:lnSpc>
            </a:pPr>
            <a:r>
              <a:rPr lang="en-US" sz="2000" i="1" dirty="0"/>
              <a:t>Pi 4 Model B (circa 2019)</a:t>
            </a:r>
          </a:p>
          <a:p>
            <a:pPr marL="342900" indent="-342900">
              <a:lnSpc>
                <a:spcPts val="4000"/>
              </a:lnSpc>
              <a:buFont typeface="Arial" panose="020B0604020202020204" pitchFamily="34" charset="0"/>
              <a:buChar char="•"/>
            </a:pPr>
            <a:r>
              <a:rPr lang="en-US" sz="1800" dirty="0"/>
              <a:t>Single Board Computer (SBC)</a:t>
            </a:r>
          </a:p>
          <a:p>
            <a:pPr marL="342900" indent="-342900">
              <a:lnSpc>
                <a:spcPts val="4000"/>
              </a:lnSpc>
              <a:buFont typeface="Arial" panose="020B0604020202020204" pitchFamily="34" charset="0"/>
              <a:buChar char="•"/>
            </a:pPr>
            <a:r>
              <a:rPr lang="en-US" sz="1800" dirty="0"/>
              <a:t>1.5 GHz 64-bit quad core ARM Cortex-A72 processor</a:t>
            </a:r>
          </a:p>
          <a:p>
            <a:pPr marL="342900" indent="-342900">
              <a:lnSpc>
                <a:spcPts val="4000"/>
              </a:lnSpc>
              <a:buFont typeface="Arial" panose="020B0604020202020204" pitchFamily="34" charset="0"/>
              <a:buChar char="•"/>
            </a:pPr>
            <a:r>
              <a:rPr lang="en-US" sz="1800" dirty="0"/>
              <a:t>8 GB RAM</a:t>
            </a:r>
          </a:p>
          <a:p>
            <a:pPr marL="342900" indent="-342900">
              <a:lnSpc>
                <a:spcPts val="4000"/>
              </a:lnSpc>
              <a:buFont typeface="Arial" panose="020B0604020202020204" pitchFamily="34" charset="0"/>
              <a:buChar char="•"/>
            </a:pPr>
            <a:r>
              <a:rPr lang="en-US" sz="1800" dirty="0"/>
              <a:t>HDMI output</a:t>
            </a:r>
          </a:p>
          <a:p>
            <a:pPr marL="342900" indent="-342900">
              <a:lnSpc>
                <a:spcPts val="4000"/>
              </a:lnSpc>
              <a:buFont typeface="Arial" panose="020B0604020202020204" pitchFamily="34" charset="0"/>
              <a:buChar char="•"/>
            </a:pPr>
            <a:r>
              <a:rPr lang="en-US" sz="1800" dirty="0"/>
              <a:t>802.11n Wi-Fi &amp; Bluetooth</a:t>
            </a:r>
          </a:p>
          <a:p>
            <a:pPr marL="342900" indent="-342900">
              <a:lnSpc>
                <a:spcPts val="4000"/>
              </a:lnSpc>
              <a:buFont typeface="Arial" panose="020B0604020202020204" pitchFamily="34" charset="0"/>
              <a:buChar char="•"/>
            </a:pPr>
            <a:r>
              <a:rPr lang="en-US" sz="1800" dirty="0"/>
              <a:t>32G SD card w/64-bit Debian (B</a:t>
            </a:r>
            <a:r>
              <a:rPr lang="en-US" sz="1800" dirty="0">
                <a:solidFill>
                  <a:schemeClr val="tx1"/>
                </a:solidFill>
              </a:rPr>
              <a:t>ullseye</a:t>
            </a:r>
            <a:r>
              <a:rPr lang="en-US" sz="1800" dirty="0"/>
              <a:t>)</a:t>
            </a:r>
          </a:p>
          <a:p>
            <a:pPr marL="342900" indent="-342900">
              <a:lnSpc>
                <a:spcPts val="4000"/>
              </a:lnSpc>
              <a:buFont typeface="Arial" panose="020B0604020202020204" pitchFamily="34" charset="0"/>
              <a:buChar char="•"/>
            </a:pPr>
            <a:r>
              <a:rPr lang="en-US" sz="1800" dirty="0"/>
              <a:t>GPIO – General Purpose I/O</a:t>
            </a:r>
            <a:endParaRPr lang="en-US" sz="1800" dirty="0">
              <a:solidFill>
                <a:srgbClr val="FF0000"/>
              </a:solidFill>
            </a:endParaRPr>
          </a:p>
        </p:txBody>
      </p:sp>
      <p:pic>
        <p:nvPicPr>
          <p:cNvPr id="4" name="Picture 3">
            <a:extLst>
              <a:ext uri="{FF2B5EF4-FFF2-40B4-BE49-F238E27FC236}">
                <a16:creationId xmlns:a16="http://schemas.microsoft.com/office/drawing/2014/main" id="{3C092A1D-E31E-88FC-5203-4DFC9F0CACF1}"/>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DA4A6910-1C56-3E37-5E8C-6556F1FDF92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024096" y="3368745"/>
            <a:ext cx="3962429" cy="2274941"/>
          </a:xfrm>
          <a:prstGeom prst="rect">
            <a:avLst/>
          </a:prstGeom>
        </p:spPr>
      </p:pic>
      <p:pic>
        <p:nvPicPr>
          <p:cNvPr id="7" name="Picture 6">
            <a:hlinkClick r:id="rId8"/>
            <a:extLst>
              <a:ext uri="{FF2B5EF4-FFF2-40B4-BE49-F238E27FC236}">
                <a16:creationId xmlns:a16="http://schemas.microsoft.com/office/drawing/2014/main" id="{D135A90A-7E0B-BB81-BF55-3E396513DB9F}"/>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396685" y="5738102"/>
            <a:ext cx="1397169" cy="519326"/>
          </a:xfrm>
          <a:prstGeom prst="rect">
            <a:avLst/>
          </a:prstGeom>
        </p:spPr>
      </p:pic>
      <p:sp>
        <p:nvSpPr>
          <p:cNvPr id="5" name="TextBox 4">
            <a:extLst>
              <a:ext uri="{FF2B5EF4-FFF2-40B4-BE49-F238E27FC236}">
                <a16:creationId xmlns:a16="http://schemas.microsoft.com/office/drawing/2014/main" id="{5B1320A4-BC5D-64FE-D1C9-DA0E2B05D000}"/>
              </a:ext>
            </a:extLst>
          </p:cNvPr>
          <p:cNvSpPr txBox="1"/>
          <p:nvPr/>
        </p:nvSpPr>
        <p:spPr>
          <a:xfrm>
            <a:off x="9221187" y="6154586"/>
            <a:ext cx="1861902" cy="230832"/>
          </a:xfrm>
          <a:prstGeom prst="rect">
            <a:avLst/>
          </a:prstGeom>
          <a:noFill/>
        </p:spPr>
        <p:txBody>
          <a:bodyPr wrap="square" rtlCol="0">
            <a:spAutoFit/>
          </a:bodyPr>
          <a:lstStyle/>
          <a:p>
            <a:pPr algn="ctr"/>
            <a:r>
              <a:rPr lang="en-US" sz="900" dirty="0"/>
              <a:t>Raspberry Pi Model Comparison</a:t>
            </a:r>
          </a:p>
        </p:txBody>
      </p:sp>
      <p:pic>
        <p:nvPicPr>
          <p:cNvPr id="8" name="Picture 7">
            <a:hlinkClick r:id="rId10"/>
            <a:extLst>
              <a:ext uri="{FF2B5EF4-FFF2-40B4-BE49-F238E27FC236}">
                <a16:creationId xmlns:a16="http://schemas.microsoft.com/office/drawing/2014/main" id="{BC37E652-638A-D0B1-1DBD-094092028F92}"/>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027287" y="5736413"/>
            <a:ext cx="1397169" cy="519326"/>
          </a:xfrm>
          <a:prstGeom prst="rect">
            <a:avLst/>
          </a:prstGeom>
        </p:spPr>
      </p:pic>
      <p:sp>
        <p:nvSpPr>
          <p:cNvPr id="9" name="TextBox 8">
            <a:extLst>
              <a:ext uri="{FF2B5EF4-FFF2-40B4-BE49-F238E27FC236}">
                <a16:creationId xmlns:a16="http://schemas.microsoft.com/office/drawing/2014/main" id="{78B665ED-10C6-5F40-B6E2-43CF177463B2}"/>
              </a:ext>
            </a:extLst>
          </p:cNvPr>
          <p:cNvSpPr txBox="1"/>
          <p:nvPr/>
        </p:nvSpPr>
        <p:spPr>
          <a:xfrm>
            <a:off x="6917828" y="6154586"/>
            <a:ext cx="1616085" cy="230832"/>
          </a:xfrm>
          <a:prstGeom prst="rect">
            <a:avLst/>
          </a:prstGeom>
          <a:noFill/>
        </p:spPr>
        <p:txBody>
          <a:bodyPr wrap="square" rtlCol="0">
            <a:spAutoFit/>
          </a:bodyPr>
          <a:lstStyle/>
          <a:p>
            <a:pPr algn="ctr"/>
            <a:r>
              <a:rPr lang="en-US" sz="900" dirty="0"/>
              <a:t>History of Raspberry Pi</a:t>
            </a:r>
          </a:p>
        </p:txBody>
      </p:sp>
      <p:pic>
        <p:nvPicPr>
          <p:cNvPr id="11" name="Picture 10">
            <a:extLst>
              <a:ext uri="{FF2B5EF4-FFF2-40B4-BE49-F238E27FC236}">
                <a16:creationId xmlns:a16="http://schemas.microsoft.com/office/drawing/2014/main" id="{A267B867-B55F-8E9B-313F-88671532391B}"/>
              </a:ext>
            </a:extLst>
          </p:cNvPr>
          <p:cNvPicPr>
            <a:picLocks noChangeAspect="1"/>
          </p:cNvPicPr>
          <p:nvPr/>
        </p:nvPicPr>
        <p:blipFill>
          <a:blip r:embed="rId11"/>
          <a:stretch>
            <a:fillRect/>
          </a:stretch>
        </p:blipFill>
        <p:spPr>
          <a:xfrm>
            <a:off x="7024096" y="1369263"/>
            <a:ext cx="2634850" cy="20812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BC070A4-90E8-2A4D-BFE3-E942D62F09B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57FB39A3-8DC1-95B6-EFE3-C8DF78359360}"/>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37D01D1-48A4-2BFC-6384-371DE57A7CA9}"/>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434011-EA94-6996-DFD5-76AAB0D9BD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D731749-B25A-615D-D7BC-DAB555075D3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8331FB22-2787-5F91-67E3-0AF81F471BE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BB89696-AE5A-9918-79DB-F1934170735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F19ABE4-6A79-6238-C0A0-3DA3AFB12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6308F8C2-B6FC-5F87-116A-4B3230A2EEF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1013A847-0FA1-9343-836D-3AD0B836C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B056EF6B-17F0-7AA2-4D82-1D46CADB022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6350BFA5-1ADC-8BC5-3EE7-DC8DC487417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E7E3711D-7226-7FD6-DE4C-DDAA2F0CC8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37553D3-BA4C-187D-5B4F-D61BCAF33D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E8A854D7-290C-34BF-0F97-2ABA83855558}"/>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9035B4C-8B3E-071F-FF86-461476F496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B97F6C9-A324-0371-A549-E1171400A7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5C17358-3243-4134-EE82-8FFD77CC91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BA9E7520-49FC-6311-130C-9C655CE6792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D83A414-673D-C7E9-2575-C96DE1842D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3C139E5-35E3-74E2-8289-E35B5BF077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3C432A75-2C25-E321-1427-5E1D5B1635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D56DFED9-D4A6-ADE8-C0F1-6102FE250D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38F05BB-8198-ABC4-E81C-33362A4A14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55EDBB2F-E361-3A44-CD47-082A7389F4E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18D4B19C-33A4-2C95-B204-E25F311C33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99FEB8B8-02EE-2032-75B6-19050F283A4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87311720-91B2-AF54-C542-C89CC33C6E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C517A59A-37CF-6E59-5148-4B5B36D2B3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D5CD709-E22E-45B6-D13E-0A3AAAFD30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5D6834DB-B57A-A4F7-B794-6616F62F813D}"/>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41A87A62-5C29-4329-DA93-590F232735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1172BB2-97CE-6BF1-5B2E-A36FC01AF7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209C14A-692D-C6EF-D814-1898202F97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8FDCC756-372B-E068-88DA-8553D6AF29F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57D40F2-CF15-43A1-689E-A7960A04858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A54A9E2C-A0A3-7F2F-68E6-A777C8E2A6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C4B48E63-BA31-4759-211D-4618C3C6C2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DB60F3F3-C245-EFED-2CC0-04636E3D4FFD}"/>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B95CF1C1-3923-4212-EF37-3ADB4A1784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103F2CA-8738-F67D-6EFE-F4A57C38085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AC8327B-175D-C8EF-78CE-A02B81EAD6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CB694F30-8CBF-F732-0D98-852F611C1C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3EC1922E-A5F7-428C-9542-F0E98D7479D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C53271A-52ED-C1CC-7576-F1373D3077B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0F277B43-8034-5D19-C2E4-D3682D755E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75162DD6-0DAC-CCAD-B8D0-6FC2D15CB5D7}"/>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98BF39B-3996-6551-7357-C8755CC7AB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E3E5194A-F47F-3509-A14B-E97015865C0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44500AE7-F88C-B660-8766-33B5F9E0F9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FC1B1CE-F833-7C16-6DA5-C8C96BA3414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2E60CF1-18BB-8BC0-2B07-A18C7350D5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4E1371E9-8268-798D-A500-A37432FDF0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F5819FB-9438-75BD-2144-6244AA511C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61D53B7-B6B2-FA31-D9E0-33E151E9282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EEB723A-2F22-B52E-65C2-039F26A232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5E9521DB-0FEB-1E8D-C1C1-02417AE75BF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E5658CE1-0C95-8E87-0CAC-64454BE3D4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9B50E77-EF85-4617-E812-EE157D017D6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A2C1F699-1CA4-041E-6C27-8AB0DB68BA7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FC2A4FA-1E19-17A8-B4DB-F4CFC97ADDBB}"/>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27B833C-3684-8E5E-7C51-60F4494E7DA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48A21837-E3D9-73CF-4B09-6847F13660FC}"/>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1F2BAE-FE76-98BF-3B7C-116237CA81E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7B14B1B-B9F0-4525-405E-28404ACAB0F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455F0B09-46A6-42C1-E2BA-02D250974BBB}"/>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CA8BE71-F61D-D71F-38F3-A3A92FBDAD04}"/>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56BCDE3-6F9C-747C-C7A5-2F405DA1B76E}"/>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CAC2797C-C3FA-E587-753C-8F4698FB84FF}"/>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E8C9F1D3-EE67-1A3F-ED57-70CDE9C97981}"/>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C3AC9F5-E46F-9A00-9F7F-6F87E7A0B023}"/>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6BD314AC-068F-36E3-2F51-10A01216349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EB8D2EC-274A-C819-DCB7-C3BC6624CE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7DBF6EDE-4AB9-0B96-F4FE-4446FE3B902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C5F67FD-76FC-119C-DE61-573AD1133BD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EF5900E9-A286-8B3F-BC74-CFDE1E09FC83}"/>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B3630555-A564-C008-F9BD-3FE8BF783A8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C8786A68-EDD8-48BA-15DC-8DA3BF92B7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EEEE258-A319-5BA2-5745-B386EC7580A4}"/>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7AFCC47E-72E3-C7A0-BBD9-B887A80950B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ED1D323-450D-B64B-E1AE-F1FBDBD30EC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3BB56D99-1D9B-2801-76A7-6FAAF951CB5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DA789E11-A1A5-51D6-A973-65059E6CF2B3}"/>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FA7B76C-41AA-9E76-923C-10917BE68AC3}"/>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4710D09-9916-1488-FB15-D560B6DA1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0A4AF20-4685-3F42-2206-5CA3FD920E2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C9740A97-E4A0-B7F8-885E-9A7C6545D92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50AA476-AA78-7F9B-9390-6FB9C26C289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1D5B41C3-672F-D4CE-0EB8-0D12F5202A5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95819A23-1D6D-2B8D-8A9E-CBA2E0F80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49DCC486-2C3F-551E-F51E-A7469A563E5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2AC49A5-D3A4-4B2C-7E59-5895D88FDB44}"/>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3ACFDFE-0B96-0935-82A2-FA92332A5B1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1BF7EE4-8884-853F-CE26-3B162BF8E6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499A14D-B3DD-7382-A5B9-FA265514838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58E4BD6-54CD-D9BD-2BE6-682510CC3BD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AD2EE71-AE9E-6E4F-AD45-2546EF057B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41944CC-287F-2469-F9AB-AA3E9344A33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BB546A1-7714-7ADF-6E5D-5A2E83E6C0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53C11329-7CEE-271F-B7E3-7003499EAFC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DB0EF4A-9D4B-D2A7-618A-EB31AB6C69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1918C5C-88F1-F90B-89AF-43B894C989A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5C3C7655-B96E-0E8D-F56F-74938F967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61425CE-A1FB-C3D4-AEAE-DE6C5F6BCD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A369BAFB-0A44-E3CF-A3A4-2CD436A146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FC965A-27CC-3D39-1133-61B32B260A3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9F1678-51BE-0E50-E9BD-AD8AC414F0F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574CEAD-AF32-47A8-ED71-2381FFCCAA2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8A13ABA9-23B0-0A71-918F-DB047B4E7C1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0815D9CF-2FBD-CF94-7B2D-DC77FA0196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5C562C9-F02F-CEA3-B146-0F1D8359BB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C82AFFDE-C132-0AFA-87AE-0DF8709A0FA3}"/>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7D2BC84-DBB3-2271-AEC2-4D48A7FD5C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A526B764-4D64-8856-482D-C5194117130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02BB646-C9D6-EB72-65AC-52F68659FF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74EAB4-AA09-AC3E-6F20-F95D2600F2DC}"/>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201A4D76-A147-47C9-7E10-01588BC8D9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87864B7-3367-89FB-283F-739B60D2016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7A85075-9A4D-4CF6-360C-DD78D4A9BE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D8BD4AA0-CB53-9BDD-2F4C-3852B6CBBC0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9794BE31-94CB-6A70-C48F-491F4713C2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5C13044-A90C-2EA6-AF07-9672173D1D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B83DF08C-E5F2-7681-1ADB-4558D409E9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9F711F3A-CEF0-27E2-5D4C-E1E6DBDAED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EF7D7DE0-AB06-BFCE-F442-A5339B073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4131032-4298-9F10-338D-917144309D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E1049F-5B0C-0495-71CB-E6ACDA8A43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78FF151-4B70-FE88-3E07-A0EE188D977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D341A-C530-0C82-514A-F78AF3E1EC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4660787-41A5-6986-CA27-FB230A0333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5F8B8FA5-9D6C-A4A5-518E-4A58FAA5A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8F75F9C-1721-3AE7-5B20-930A309733FE}"/>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B2ABB73-BF6C-38C0-AC13-2EDB7D94027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D36833FF-44B3-538B-4D1C-0D45BCB264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7EE8002-A435-22C9-0FFA-570A80ACDE6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20CCD8D-A539-E824-8CAA-1F220816545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A51E2294-A93F-A9F1-0BA3-8494C490CA3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01172B3-CD7E-3251-8454-B0F8D6AB0195}"/>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B03234A-7C45-2F59-EA8D-8AC7B214458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1BA4E71-5254-61A8-58DB-505D1C704D47}"/>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6829E6F9-1BB5-A0F6-614F-A305FD0EBBD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0AEC118-ED7F-A3F7-030A-652697D9566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61F27146-C417-3850-668E-4F2DCC51C5B5}"/>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C3820468-B5E7-5E1C-FF36-732910BD0D50}"/>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4FF010D-318C-29AD-75E0-C57677EACC58}"/>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EE672A7-2702-41E3-0158-207E9D1562FC}"/>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3C7E2E9-0080-BC4A-D16D-46CCD06890BC}"/>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C6937A80-F7A4-33FD-A294-DEC302EC23CE}"/>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9C5FDE7-0245-9C1D-E2A6-3C8D64B34B8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18E6E30-C18B-AA99-EAC3-3AFFB2ECF12A}"/>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C500A736-DE9F-6CDC-0D12-5CF32F87AA9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4E6181B-FA48-BD0A-0125-2CDC2969B42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15E64C4B-F86A-4DF4-901D-B14B52E14CBF}"/>
              </a:ext>
            </a:extLst>
          </p:cNvPr>
          <p:cNvSpPr txBox="1"/>
          <p:nvPr/>
        </p:nvSpPr>
        <p:spPr>
          <a:xfrm>
            <a:off x="6832561" y="2385299"/>
            <a:ext cx="3630276" cy="2074350"/>
          </a:xfrm>
          <a:prstGeom prst="rect">
            <a:avLst/>
          </a:prstGeom>
          <a:noFill/>
        </p:spPr>
        <p:txBody>
          <a:bodyPr wrap="square" rtlCol="0">
            <a:spAutoFit/>
          </a:bodyPr>
          <a:lstStyle/>
          <a:p>
            <a:pPr algn="ctr">
              <a:lnSpc>
                <a:spcPts val="4000"/>
              </a:lnSpc>
            </a:pPr>
            <a:r>
              <a:rPr lang="en-US" sz="2000" dirty="0">
                <a:solidFill>
                  <a:schemeClr val="tx1"/>
                </a:solidFill>
              </a:rPr>
              <a:t>Everyone has a Service Name Space Bus &amp; Queue created and has saved the Primary Connection String to a text file</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B1841570-505A-17CB-E907-4A1A71347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5476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8776"/>
          </a:xfrm>
          <a:prstGeom prst="rect">
            <a:avLst/>
          </a:prstGeom>
          <a:noFill/>
        </p:spPr>
        <p:txBody>
          <a:bodyPr wrap="square" rtlCol="0">
            <a:spAutoFit/>
          </a:bodyPr>
          <a:lstStyle/>
          <a:p>
            <a:pPr>
              <a:lnSpc>
                <a:spcPts val="4000"/>
              </a:lnSpc>
            </a:pPr>
            <a:r>
              <a:rPr lang="en-US" sz="2000" b="1" u="sng" dirty="0">
                <a:latin typeface="+mn-lt"/>
              </a:rPr>
              <a:t>STEP 12a: Add Custom Endpoint </a:t>
            </a:r>
          </a:p>
          <a:p>
            <a:pPr marL="228600" indent="-228600">
              <a:lnSpc>
                <a:spcPts val="4000"/>
              </a:lnSpc>
              <a:buFont typeface="+mj-lt"/>
              <a:buAutoNum type="arabicPeriod"/>
            </a:pPr>
            <a:r>
              <a:rPr lang="en-US" sz="1200" dirty="0"/>
              <a:t>Open your IoT Hub resource and expand the </a:t>
            </a:r>
            <a:r>
              <a:rPr lang="en-US" sz="1200" i="1" dirty="0">
                <a:solidFill>
                  <a:srgbClr val="00B0F0"/>
                </a:solidFill>
              </a:rPr>
              <a:t>Hub settings</a:t>
            </a:r>
            <a:r>
              <a:rPr lang="en-US" sz="1200" dirty="0"/>
              <a:t> menu on the left-hand side </a:t>
            </a:r>
          </a:p>
          <a:p>
            <a:pPr marL="228600" indent="-228600">
              <a:lnSpc>
                <a:spcPts val="4000"/>
              </a:lnSpc>
              <a:buFont typeface="+mj-lt"/>
              <a:buAutoNum type="arabicPeriod"/>
            </a:pPr>
            <a:r>
              <a:rPr lang="en-US" sz="1200" dirty="0"/>
              <a:t>Open the </a:t>
            </a:r>
            <a:r>
              <a:rPr lang="en-US" sz="1200" i="1" dirty="0">
                <a:solidFill>
                  <a:srgbClr val="00B0F0"/>
                </a:solidFill>
              </a:rPr>
              <a:t>Message routing </a:t>
            </a:r>
            <a:r>
              <a:rPr lang="en-US" sz="1200" dirty="0"/>
              <a:t>screen. </a:t>
            </a:r>
          </a:p>
          <a:p>
            <a:pPr marL="228600" indent="-228600">
              <a:lnSpc>
                <a:spcPts val="4000"/>
              </a:lnSpc>
              <a:buFont typeface="+mj-lt"/>
              <a:buAutoNum type="arabicPeriod"/>
            </a:pPr>
            <a:r>
              <a:rPr lang="en-US" sz="1200" dirty="0"/>
              <a:t>On the </a:t>
            </a:r>
            <a:r>
              <a:rPr lang="en-US" sz="1200" i="1" dirty="0">
                <a:solidFill>
                  <a:srgbClr val="00B0F0"/>
                </a:solidFill>
              </a:rPr>
              <a:t>Routes</a:t>
            </a:r>
            <a:r>
              <a:rPr lang="en-US" sz="1200" dirty="0"/>
              <a:t> tab, click the checkbox to the left of the existing </a:t>
            </a:r>
            <a:r>
              <a:rPr lang="en-US" sz="1200" i="1" dirty="0" err="1">
                <a:solidFill>
                  <a:srgbClr val="00B0F0"/>
                </a:solidFill>
              </a:rPr>
              <a:t>iotwkshp</a:t>
            </a:r>
            <a:r>
              <a:rPr lang="en-US" sz="1200" dirty="0"/>
              <a:t> route. Since we are using the free version of </a:t>
            </a:r>
            <a:r>
              <a:rPr lang="en-US" sz="1200" dirty="0" err="1"/>
              <a:t>IoTHub</a:t>
            </a:r>
            <a:r>
              <a:rPr lang="en-US" sz="1200" dirty="0"/>
              <a:t> we are limited to only one route/endpoint so we will delete this route/endpoint before creating a new one for this step. </a:t>
            </a:r>
          </a:p>
          <a:p>
            <a:pPr marL="228600" indent="-228600">
              <a:lnSpc>
                <a:spcPts val="4000"/>
              </a:lnSpc>
              <a:buFont typeface="+mj-lt"/>
              <a:buAutoNum type="arabicPeriod"/>
            </a:pPr>
            <a:r>
              <a:rPr lang="en-US" sz="1200" dirty="0"/>
              <a:t>Click the </a:t>
            </a:r>
            <a:r>
              <a:rPr lang="en-US" sz="1200" i="1" dirty="0">
                <a:solidFill>
                  <a:srgbClr val="00B0F0"/>
                </a:solidFill>
              </a:rPr>
              <a:t>Delete</a:t>
            </a:r>
            <a:r>
              <a:rPr lang="en-US" sz="1200" dirty="0"/>
              <a:t> button in the middle portion of the screen.</a:t>
            </a:r>
          </a:p>
          <a:p>
            <a:pPr marL="228600" indent="-228600">
              <a:lnSpc>
                <a:spcPts val="4000"/>
              </a:lnSpc>
              <a:buFont typeface="+mj-lt"/>
              <a:buAutoNum type="arabicPeriod"/>
            </a:pPr>
            <a:r>
              <a:rPr lang="en-US" sz="1200" dirty="0"/>
              <a:t>Once the route is deleted, click on the </a:t>
            </a:r>
            <a:r>
              <a:rPr lang="en-US" sz="1200" i="1" dirty="0">
                <a:solidFill>
                  <a:srgbClr val="00B0F0"/>
                </a:solidFill>
              </a:rPr>
              <a:t>Custom endpoints</a:t>
            </a:r>
            <a:r>
              <a:rPr lang="en-US" sz="1200" dirty="0"/>
              <a:t> tab.</a:t>
            </a:r>
            <a:endParaRPr lang="en-US" sz="1800" kern="100" dirty="0">
              <a:solidFill>
                <a:schemeClr val="tx1"/>
              </a:solidFill>
              <a:latin typeface="+mn-lt"/>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D89D5339-6AC4-8D07-BE9D-4DB055E4DF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DBC8CC6-7527-35C6-B1DD-3A366B7920A6}"/>
              </a:ext>
            </a:extLst>
          </p:cNvPr>
          <p:cNvPicPr>
            <a:picLocks noChangeAspect="1"/>
          </p:cNvPicPr>
          <p:nvPr/>
        </p:nvPicPr>
        <p:blipFill>
          <a:blip r:embed="rId7"/>
          <a:stretch>
            <a:fillRect/>
          </a:stretch>
        </p:blipFill>
        <p:spPr>
          <a:xfrm>
            <a:off x="6662797" y="2207051"/>
            <a:ext cx="4415390" cy="2532425"/>
          </a:xfrm>
          <a:prstGeom prst="rect">
            <a:avLst/>
          </a:prstGeom>
        </p:spPr>
      </p:pic>
      <p:sp>
        <p:nvSpPr>
          <p:cNvPr id="18" name="Arrow: Left 17">
            <a:extLst>
              <a:ext uri="{FF2B5EF4-FFF2-40B4-BE49-F238E27FC236}">
                <a16:creationId xmlns:a16="http://schemas.microsoft.com/office/drawing/2014/main" id="{8AA41C02-4D38-3C13-D1E1-692523AFC3EC}"/>
              </a:ext>
            </a:extLst>
          </p:cNvPr>
          <p:cNvSpPr/>
          <p:nvPr/>
        </p:nvSpPr>
        <p:spPr>
          <a:xfrm>
            <a:off x="7265694" y="40684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7E0FEA2A-1A7F-32C5-FE60-74354BF84C98}"/>
              </a:ext>
            </a:extLst>
          </p:cNvPr>
          <p:cNvSpPr/>
          <p:nvPr/>
        </p:nvSpPr>
        <p:spPr>
          <a:xfrm>
            <a:off x="7444608" y="43760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EE23A5D2-C010-5133-FE8E-9094CD39F1C4}"/>
              </a:ext>
            </a:extLst>
          </p:cNvPr>
          <p:cNvSpPr/>
          <p:nvPr/>
        </p:nvSpPr>
        <p:spPr>
          <a:xfrm rot="10800000">
            <a:off x="7548863" y="454371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F811DFFA-9BB5-5869-1D4A-E87273222588}"/>
              </a:ext>
            </a:extLst>
          </p:cNvPr>
          <p:cNvSpPr/>
          <p:nvPr/>
        </p:nvSpPr>
        <p:spPr>
          <a:xfrm>
            <a:off x="8967393" y="41822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C7BFFC4A-E621-C49D-D8C9-AEF56B297591}"/>
              </a:ext>
            </a:extLst>
          </p:cNvPr>
          <p:cNvSpPr/>
          <p:nvPr/>
        </p:nvSpPr>
        <p:spPr>
          <a:xfrm>
            <a:off x="7814300" y="40302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3" name="Flowchart: Connector 22">
            <a:extLst>
              <a:ext uri="{FF2B5EF4-FFF2-40B4-BE49-F238E27FC236}">
                <a16:creationId xmlns:a16="http://schemas.microsoft.com/office/drawing/2014/main" id="{5A8607DA-E648-1711-7A16-4085D42B9D99}"/>
              </a:ext>
            </a:extLst>
          </p:cNvPr>
          <p:cNvSpPr/>
          <p:nvPr/>
        </p:nvSpPr>
        <p:spPr>
          <a:xfrm>
            <a:off x="7989996" y="435233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8" name="Flowchart: Connector 27">
            <a:extLst>
              <a:ext uri="{FF2B5EF4-FFF2-40B4-BE49-F238E27FC236}">
                <a16:creationId xmlns:a16="http://schemas.microsoft.com/office/drawing/2014/main" id="{A80E066B-4AE5-9010-C791-A4BC2CAA2EBE}"/>
              </a:ext>
            </a:extLst>
          </p:cNvPr>
          <p:cNvSpPr/>
          <p:nvPr/>
        </p:nvSpPr>
        <p:spPr>
          <a:xfrm>
            <a:off x="7329414" y="45400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9" name="Flowchart: Connector 28">
            <a:extLst>
              <a:ext uri="{FF2B5EF4-FFF2-40B4-BE49-F238E27FC236}">
                <a16:creationId xmlns:a16="http://schemas.microsoft.com/office/drawing/2014/main" id="{1D44963F-05C6-DC8F-69B2-5491C5BC39C9}"/>
              </a:ext>
            </a:extLst>
          </p:cNvPr>
          <p:cNvSpPr/>
          <p:nvPr/>
        </p:nvSpPr>
        <p:spPr>
          <a:xfrm>
            <a:off x="9504012" y="41349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98359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1586"/>
          </a:xfrm>
          <a:prstGeom prst="rect">
            <a:avLst/>
          </a:prstGeom>
          <a:noFill/>
        </p:spPr>
        <p:txBody>
          <a:bodyPr wrap="square" rtlCol="0">
            <a:spAutoFit/>
          </a:bodyPr>
          <a:lstStyle/>
          <a:p>
            <a:pPr>
              <a:lnSpc>
                <a:spcPts val="4000"/>
              </a:lnSpc>
            </a:pPr>
            <a:r>
              <a:rPr lang="en-US" sz="2000" b="1" u="sng" dirty="0"/>
              <a:t>STEP </a:t>
            </a:r>
            <a:r>
              <a:rPr lang="en-US" sz="2000" b="1" u="sng" dirty="0">
                <a:latin typeface="+mn-lt"/>
              </a:rPr>
              <a:t>12b: Add Custom Endpoint </a:t>
            </a:r>
            <a:endParaRPr lang="en-US" sz="2000" b="1" u="sng" dirty="0"/>
          </a:p>
          <a:p>
            <a:pPr marL="228600" indent="-228600">
              <a:lnSpc>
                <a:spcPts val="4000"/>
              </a:lnSpc>
              <a:buFont typeface="+mj-lt"/>
              <a:buAutoNum type="arabicPeriod"/>
            </a:pPr>
            <a:r>
              <a:rPr lang="en-US" i="1" dirty="0">
                <a:latin typeface="+mn-lt"/>
              </a:rPr>
              <a:t> C</a:t>
            </a:r>
            <a:r>
              <a:rPr lang="en-US" dirty="0">
                <a:latin typeface="+mn-lt"/>
              </a:rPr>
              <a:t>lick the checkbox to the left of your existing </a:t>
            </a:r>
            <a:r>
              <a:rPr lang="en-US" i="1" dirty="0">
                <a:solidFill>
                  <a:srgbClr val="00B0F0"/>
                </a:solidFill>
                <a:latin typeface="+mn-lt"/>
              </a:rPr>
              <a:t>IOTWKSHP</a:t>
            </a:r>
            <a:r>
              <a:rPr lang="en-US" dirty="0">
                <a:latin typeface="+mn-lt"/>
              </a:rPr>
              <a:t> Storage endpoint. Since we are using the free version of IoT Hub we are limited to only one endpoint so we will delete this endpoint before creating a new one for this step. </a:t>
            </a:r>
          </a:p>
          <a:p>
            <a:pPr marL="228600" indent="-228600">
              <a:lnSpc>
                <a:spcPts val="4000"/>
              </a:lnSpc>
              <a:buFont typeface="+mj-lt"/>
              <a:buAutoNum type="arabicPeriod"/>
            </a:pPr>
            <a:r>
              <a:rPr lang="en-US" dirty="0">
                <a:latin typeface="+mn-lt"/>
              </a:rPr>
              <a:t>Click the </a:t>
            </a:r>
            <a:r>
              <a:rPr lang="en-US" i="1" dirty="0">
                <a:solidFill>
                  <a:srgbClr val="00B0F0"/>
                </a:solidFill>
                <a:latin typeface="+mn-lt"/>
              </a:rPr>
              <a:t>Delete</a:t>
            </a:r>
            <a:r>
              <a:rPr lang="en-US" dirty="0">
                <a:latin typeface="+mn-lt"/>
              </a:rPr>
              <a:t> button in the middle portion of the screen.</a:t>
            </a:r>
          </a:p>
          <a:p>
            <a:pPr marL="228600" indent="-228600">
              <a:lnSpc>
                <a:spcPts val="4000"/>
              </a:lnSpc>
              <a:buFont typeface="+mj-lt"/>
              <a:buAutoNum type="arabicPeriod"/>
            </a:pPr>
            <a:r>
              <a:rPr lang="en-US" dirty="0">
                <a:latin typeface="+mn-lt"/>
              </a:rPr>
              <a:t>Finally, click the </a:t>
            </a:r>
            <a:r>
              <a:rPr lang="en-US" i="1" dirty="0">
                <a:solidFill>
                  <a:srgbClr val="00B0F0"/>
                </a:solidFill>
                <a:latin typeface="+mn-lt"/>
              </a:rPr>
              <a:t>+ Add</a:t>
            </a:r>
            <a:r>
              <a:rPr lang="en-US" dirty="0">
                <a:latin typeface="+mn-lt"/>
              </a:rPr>
              <a:t> button at the top</a:t>
            </a:r>
            <a:endParaRPr lang="en-US" sz="1600" dirty="0"/>
          </a:p>
        </p:txBody>
      </p:sp>
      <p:pic>
        <p:nvPicPr>
          <p:cNvPr id="5" name="Picture 4" descr="Microsoft Azure logo transparent PNG ...">
            <a:extLst>
              <a:ext uri="{FF2B5EF4-FFF2-40B4-BE49-F238E27FC236}">
                <a16:creationId xmlns:a16="http://schemas.microsoft.com/office/drawing/2014/main" id="{DB2413A6-7316-5FCC-0F95-E879846608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34ABD0B-4680-EA6B-4D61-B946D7F23319}"/>
              </a:ext>
            </a:extLst>
          </p:cNvPr>
          <p:cNvPicPr>
            <a:picLocks noChangeAspect="1"/>
          </p:cNvPicPr>
          <p:nvPr/>
        </p:nvPicPr>
        <p:blipFill>
          <a:blip r:embed="rId7"/>
          <a:stretch>
            <a:fillRect/>
          </a:stretch>
        </p:blipFill>
        <p:spPr>
          <a:xfrm>
            <a:off x="6596086" y="1743498"/>
            <a:ext cx="4510635" cy="3011660"/>
          </a:xfrm>
          <a:prstGeom prst="rect">
            <a:avLst/>
          </a:prstGeom>
        </p:spPr>
      </p:pic>
      <p:sp>
        <p:nvSpPr>
          <p:cNvPr id="12" name="Arrow: Left 11">
            <a:extLst>
              <a:ext uri="{FF2B5EF4-FFF2-40B4-BE49-F238E27FC236}">
                <a16:creationId xmlns:a16="http://schemas.microsoft.com/office/drawing/2014/main" id="{DFCFA727-5F25-9FB0-7796-D653DD65ACF2}"/>
              </a:ext>
            </a:extLst>
          </p:cNvPr>
          <p:cNvSpPr/>
          <p:nvPr/>
        </p:nvSpPr>
        <p:spPr>
          <a:xfrm>
            <a:off x="8607317" y="45225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146C0BF5-225E-75FA-B976-6F9274D7C09F}"/>
              </a:ext>
            </a:extLst>
          </p:cNvPr>
          <p:cNvSpPr/>
          <p:nvPr/>
        </p:nvSpPr>
        <p:spPr>
          <a:xfrm>
            <a:off x="9837517" y="32646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CE89EA62-BDC5-324B-B396-6F01F9845FF1}"/>
              </a:ext>
            </a:extLst>
          </p:cNvPr>
          <p:cNvSpPr/>
          <p:nvPr/>
        </p:nvSpPr>
        <p:spPr>
          <a:xfrm>
            <a:off x="8225195"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EA5853B-0A6A-25C8-8A6B-E6034DEAB15A}"/>
              </a:ext>
            </a:extLst>
          </p:cNvPr>
          <p:cNvSpPr/>
          <p:nvPr/>
        </p:nvSpPr>
        <p:spPr>
          <a:xfrm>
            <a:off x="9155923" y="44843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23E26329-E073-4A49-E660-A87F92BF2BCC}"/>
              </a:ext>
            </a:extLst>
          </p:cNvPr>
          <p:cNvSpPr/>
          <p:nvPr/>
        </p:nvSpPr>
        <p:spPr>
          <a:xfrm>
            <a:off x="10382905" y="32409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5388732C-6CC0-EF99-4EA4-EC3A5D73324A}"/>
              </a:ext>
            </a:extLst>
          </p:cNvPr>
          <p:cNvSpPr/>
          <p:nvPr/>
        </p:nvSpPr>
        <p:spPr>
          <a:xfrm>
            <a:off x="8761307" y="265743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620387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t>STEP </a:t>
            </a:r>
            <a:r>
              <a:rPr lang="en-US" sz="2000" b="1" u="sng" dirty="0">
                <a:latin typeface="+mn-lt"/>
              </a:rPr>
              <a:t>12c: Add Custom Endpoint </a:t>
            </a:r>
            <a:endParaRPr lang="en-US" sz="2000" b="1" u="sng" dirty="0"/>
          </a:p>
          <a:p>
            <a:pPr marL="342900" indent="-342900">
              <a:lnSpc>
                <a:spcPts val="4000"/>
              </a:lnSpc>
              <a:buFont typeface="+mj-lt"/>
              <a:buAutoNum type="arabicPeriod"/>
            </a:pPr>
            <a:r>
              <a:rPr lang="en-US" dirty="0"/>
              <a:t>Select </a:t>
            </a:r>
            <a:r>
              <a:rPr lang="en-US" i="1" dirty="0">
                <a:solidFill>
                  <a:srgbClr val="00B0F0"/>
                </a:solidFill>
              </a:rPr>
              <a:t>Service bus queue</a:t>
            </a:r>
            <a:r>
              <a:rPr lang="en-US" dirty="0"/>
              <a:t> from the </a:t>
            </a:r>
            <a:r>
              <a:rPr lang="en-US" i="1" dirty="0">
                <a:solidFill>
                  <a:srgbClr val="00B0F0"/>
                </a:solidFill>
              </a:rPr>
              <a:t>Endpoint type</a:t>
            </a:r>
            <a:r>
              <a:rPr lang="en-US" dirty="0"/>
              <a:t> pick-list. </a:t>
            </a:r>
          </a:p>
          <a:p>
            <a:pPr marL="342900" indent="-342900">
              <a:lnSpc>
                <a:spcPts val="4000"/>
              </a:lnSpc>
              <a:buFont typeface="+mj-lt"/>
              <a:buAutoNum type="arabicPeriod"/>
            </a:pPr>
            <a:r>
              <a:rPr lang="en-US" dirty="0"/>
              <a:t>Enter </a:t>
            </a:r>
            <a:r>
              <a:rPr lang="en-US" dirty="0" err="1">
                <a:solidFill>
                  <a:schemeClr val="tx1"/>
                </a:solidFill>
                <a:latin typeface="Courier New" panose="02070309020205020404" pitchFamily="49" charset="0"/>
                <a:cs typeface="Courier New" panose="02070309020205020404" pitchFamily="49" charset="0"/>
              </a:rPr>
              <a:t>iotwkshp</a:t>
            </a:r>
            <a:r>
              <a:rPr lang="en-US" dirty="0"/>
              <a:t> as the </a:t>
            </a:r>
            <a:r>
              <a:rPr lang="en-US" i="1" dirty="0">
                <a:solidFill>
                  <a:srgbClr val="00B0F0"/>
                </a:solidFill>
              </a:rPr>
              <a:t>Endpoint name </a:t>
            </a:r>
          </a:p>
          <a:p>
            <a:pPr marL="342900" indent="-342900">
              <a:lnSpc>
                <a:spcPts val="4000"/>
              </a:lnSpc>
              <a:buFont typeface="+mj-lt"/>
              <a:buAutoNum type="arabicPeriod"/>
            </a:pPr>
            <a:r>
              <a:rPr lang="en-US" dirty="0"/>
              <a:t>Select </a:t>
            </a:r>
            <a:r>
              <a:rPr lang="en-US" dirty="0" err="1">
                <a:solidFill>
                  <a:srgbClr val="00B0F0"/>
                </a:solidFill>
              </a:rPr>
              <a:t>iotwkshp</a:t>
            </a:r>
            <a:r>
              <a:rPr lang="en-US" dirty="0"/>
              <a:t> from the drop-down list for both the </a:t>
            </a:r>
            <a:r>
              <a:rPr lang="en-US" i="1" dirty="0">
                <a:solidFill>
                  <a:srgbClr val="00B0F0"/>
                </a:solidFill>
              </a:rPr>
              <a:t>Service bus namespace </a:t>
            </a:r>
            <a:r>
              <a:rPr lang="en-US" dirty="0"/>
              <a:t>and </a:t>
            </a:r>
            <a:r>
              <a:rPr lang="en-US" i="1" dirty="0">
                <a:solidFill>
                  <a:srgbClr val="00B0F0"/>
                </a:solidFill>
              </a:rPr>
              <a:t>Service bus queue</a:t>
            </a:r>
            <a:r>
              <a:rPr lang="en-US" dirty="0"/>
              <a:t>. </a:t>
            </a:r>
          </a:p>
          <a:p>
            <a:pPr marL="342900" indent="-342900">
              <a:lnSpc>
                <a:spcPts val="4000"/>
              </a:lnSpc>
              <a:buFont typeface="+mj-lt"/>
              <a:buAutoNum type="arabicPeriod"/>
            </a:pPr>
            <a:r>
              <a:rPr lang="en-US" dirty="0"/>
              <a:t>Click </a:t>
            </a:r>
            <a:r>
              <a:rPr lang="en-US" i="1" dirty="0">
                <a:solidFill>
                  <a:srgbClr val="00B0F0"/>
                </a:solidFill>
              </a:rPr>
              <a:t>Create + next </a:t>
            </a:r>
            <a:r>
              <a:rPr lang="en-US" dirty="0"/>
              <a:t>at the bottom of the screen</a:t>
            </a:r>
          </a:p>
          <a:p>
            <a:pPr marL="342900" indent="-342900">
              <a:lnSpc>
                <a:spcPts val="4000"/>
              </a:lnSpc>
              <a:buFont typeface="+mj-lt"/>
              <a:buAutoNum type="arabicPeriod"/>
            </a:pPr>
            <a:r>
              <a:rPr lang="en-US" dirty="0"/>
              <a:t>Once the endpoint is created, you will automatically move to the </a:t>
            </a:r>
            <a:r>
              <a:rPr lang="en-US" i="1" dirty="0"/>
              <a:t>Route</a:t>
            </a:r>
            <a:r>
              <a:rPr lang="en-US" dirty="0"/>
              <a:t> tab. Name the route </a:t>
            </a:r>
            <a:r>
              <a:rPr lang="en-US" dirty="0" err="1">
                <a:solidFill>
                  <a:schemeClr val="tx1"/>
                </a:solidFill>
                <a:latin typeface="Courier New" panose="02070309020205020404" pitchFamily="49" charset="0"/>
                <a:cs typeface="Courier New" panose="02070309020205020404" pitchFamily="49" charset="0"/>
              </a:rPr>
              <a:t>iotwkshp</a:t>
            </a:r>
            <a:endParaRPr lang="en-US" dirty="0">
              <a:solidFill>
                <a:schemeClr val="tx1"/>
              </a:solidFill>
              <a:latin typeface="Courier New" panose="02070309020205020404" pitchFamily="49" charset="0"/>
              <a:cs typeface="Courier New" panose="02070309020205020404" pitchFamily="49" charset="0"/>
            </a:endParaRPr>
          </a:p>
          <a:p>
            <a:pPr marL="342900" indent="-342900">
              <a:lnSpc>
                <a:spcPts val="4000"/>
              </a:lnSpc>
              <a:buFont typeface="+mj-lt"/>
              <a:buAutoNum type="arabicPeriod"/>
            </a:pPr>
            <a:r>
              <a:rPr lang="en-US" dirty="0"/>
              <a:t>Click </a:t>
            </a:r>
            <a:r>
              <a:rPr lang="en-US" i="1" dirty="0">
                <a:solidFill>
                  <a:srgbClr val="00B0F0"/>
                </a:solidFill>
              </a:rPr>
              <a:t>Create + skip enrichments</a:t>
            </a:r>
            <a:r>
              <a:rPr lang="en-US" dirty="0"/>
              <a:t> button at bottom</a:t>
            </a:r>
          </a:p>
        </p:txBody>
      </p:sp>
      <p:pic>
        <p:nvPicPr>
          <p:cNvPr id="12" name="Picture 4" descr="Microsoft Azure logo transparent PNG ...">
            <a:extLst>
              <a:ext uri="{FF2B5EF4-FFF2-40B4-BE49-F238E27FC236}">
                <a16:creationId xmlns:a16="http://schemas.microsoft.com/office/drawing/2014/main" id="{0B483D55-C5E9-8BB0-30BF-06019A8F4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F36C2A0-18F0-AC1B-BB92-B5EB6DEA2DFF}"/>
              </a:ext>
            </a:extLst>
          </p:cNvPr>
          <p:cNvPicPr>
            <a:picLocks noChangeAspect="1"/>
          </p:cNvPicPr>
          <p:nvPr/>
        </p:nvPicPr>
        <p:blipFill>
          <a:blip r:embed="rId7"/>
          <a:stretch>
            <a:fillRect/>
          </a:stretch>
        </p:blipFill>
        <p:spPr>
          <a:xfrm>
            <a:off x="6915691" y="1470793"/>
            <a:ext cx="2125411" cy="3268683"/>
          </a:xfrm>
          <a:prstGeom prst="rect">
            <a:avLst/>
          </a:prstGeom>
        </p:spPr>
      </p:pic>
      <p:pic>
        <p:nvPicPr>
          <p:cNvPr id="17" name="Picture 16">
            <a:extLst>
              <a:ext uri="{FF2B5EF4-FFF2-40B4-BE49-F238E27FC236}">
                <a16:creationId xmlns:a16="http://schemas.microsoft.com/office/drawing/2014/main" id="{756029B4-A858-EA36-CC4D-0D0D0A40AC2B}"/>
              </a:ext>
            </a:extLst>
          </p:cNvPr>
          <p:cNvPicPr>
            <a:picLocks noChangeAspect="1"/>
          </p:cNvPicPr>
          <p:nvPr/>
        </p:nvPicPr>
        <p:blipFill>
          <a:blip r:embed="rId8"/>
          <a:stretch>
            <a:fillRect/>
          </a:stretch>
        </p:blipFill>
        <p:spPr>
          <a:xfrm>
            <a:off x="8563191" y="2841770"/>
            <a:ext cx="2370564" cy="3240530"/>
          </a:xfrm>
          <a:prstGeom prst="rect">
            <a:avLst/>
          </a:prstGeom>
        </p:spPr>
      </p:pic>
      <p:sp>
        <p:nvSpPr>
          <p:cNvPr id="18" name="Arrow: Left 17">
            <a:extLst>
              <a:ext uri="{FF2B5EF4-FFF2-40B4-BE49-F238E27FC236}">
                <a16:creationId xmlns:a16="http://schemas.microsoft.com/office/drawing/2014/main" id="{ED14462E-BB22-2CDD-CBCA-6FBCE50D444C}"/>
              </a:ext>
            </a:extLst>
          </p:cNvPr>
          <p:cNvSpPr/>
          <p:nvPr/>
        </p:nvSpPr>
        <p:spPr>
          <a:xfrm>
            <a:off x="10095777" y="591764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7E48F3F-9E90-803D-74A7-5FB17A3D6082}"/>
              </a:ext>
            </a:extLst>
          </p:cNvPr>
          <p:cNvSpPr/>
          <p:nvPr/>
        </p:nvSpPr>
        <p:spPr>
          <a:xfrm>
            <a:off x="7548180" y="24824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581854E5-0CCA-604E-23F6-8DB856483D5A}"/>
              </a:ext>
            </a:extLst>
          </p:cNvPr>
          <p:cNvSpPr/>
          <p:nvPr/>
        </p:nvSpPr>
        <p:spPr>
          <a:xfrm>
            <a:off x="7309166" y="271357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7266EDEF-9140-3184-2633-39917B964127}"/>
              </a:ext>
            </a:extLst>
          </p:cNvPr>
          <p:cNvSpPr/>
          <p:nvPr/>
        </p:nvSpPr>
        <p:spPr>
          <a:xfrm>
            <a:off x="7309166" y="30312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A673D253-5DA7-0827-D121-3A337A930F14}"/>
              </a:ext>
            </a:extLst>
          </p:cNvPr>
          <p:cNvSpPr/>
          <p:nvPr/>
        </p:nvSpPr>
        <p:spPr>
          <a:xfrm>
            <a:off x="7645926" y="45870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4D39567E-8D53-C043-09E5-46980AF069C0}"/>
              </a:ext>
            </a:extLst>
          </p:cNvPr>
          <p:cNvSpPr/>
          <p:nvPr/>
        </p:nvSpPr>
        <p:spPr>
          <a:xfrm>
            <a:off x="8959702" y="38471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29C2124C-2684-2F88-F43E-30DB6FCC19FA}"/>
              </a:ext>
            </a:extLst>
          </p:cNvPr>
          <p:cNvSpPr/>
          <p:nvPr/>
        </p:nvSpPr>
        <p:spPr>
          <a:xfrm>
            <a:off x="8096786" y="24442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04CFB57D-3A3C-4624-51AF-879AAA6CF34E}"/>
              </a:ext>
            </a:extLst>
          </p:cNvPr>
          <p:cNvSpPr/>
          <p:nvPr/>
        </p:nvSpPr>
        <p:spPr>
          <a:xfrm>
            <a:off x="7854554" y="26898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Flowchart: Connector 25">
            <a:extLst>
              <a:ext uri="{FF2B5EF4-FFF2-40B4-BE49-F238E27FC236}">
                <a16:creationId xmlns:a16="http://schemas.microsoft.com/office/drawing/2014/main" id="{AB9B492D-412C-02B0-ECE1-5E7A0FECFE3B}"/>
              </a:ext>
            </a:extLst>
          </p:cNvPr>
          <p:cNvSpPr/>
          <p:nvPr/>
        </p:nvSpPr>
        <p:spPr>
          <a:xfrm>
            <a:off x="7845278" y="29926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Flowchart: Connector 26">
            <a:extLst>
              <a:ext uri="{FF2B5EF4-FFF2-40B4-BE49-F238E27FC236}">
                <a16:creationId xmlns:a16="http://schemas.microsoft.com/office/drawing/2014/main" id="{8F7D7C54-8622-BD8D-52D1-202C61443133}"/>
              </a:ext>
            </a:extLst>
          </p:cNvPr>
          <p:cNvSpPr/>
          <p:nvPr/>
        </p:nvSpPr>
        <p:spPr>
          <a:xfrm>
            <a:off x="8182945" y="45566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8" name="Arrow: Left 27">
            <a:extLst>
              <a:ext uri="{FF2B5EF4-FFF2-40B4-BE49-F238E27FC236}">
                <a16:creationId xmlns:a16="http://schemas.microsoft.com/office/drawing/2014/main" id="{6F01B90D-39AB-6433-57EF-9A5A022E78F1}"/>
              </a:ext>
            </a:extLst>
          </p:cNvPr>
          <p:cNvSpPr/>
          <p:nvPr/>
        </p:nvSpPr>
        <p:spPr>
          <a:xfrm>
            <a:off x="7320985" y="32535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BACB95F3-2BC4-13AE-B085-F25BCCBDC9C4}"/>
              </a:ext>
            </a:extLst>
          </p:cNvPr>
          <p:cNvSpPr/>
          <p:nvPr/>
        </p:nvSpPr>
        <p:spPr>
          <a:xfrm>
            <a:off x="7857097" y="32149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0" name="Flowchart: Connector 29">
            <a:extLst>
              <a:ext uri="{FF2B5EF4-FFF2-40B4-BE49-F238E27FC236}">
                <a16:creationId xmlns:a16="http://schemas.microsoft.com/office/drawing/2014/main" id="{CD073237-932B-AB08-7DA1-6DC2DCE82F3D}"/>
              </a:ext>
            </a:extLst>
          </p:cNvPr>
          <p:cNvSpPr/>
          <p:nvPr/>
        </p:nvSpPr>
        <p:spPr>
          <a:xfrm>
            <a:off x="9492502" y="38240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
        <p:nvSpPr>
          <p:cNvPr id="31" name="Flowchart: Connector 30">
            <a:extLst>
              <a:ext uri="{FF2B5EF4-FFF2-40B4-BE49-F238E27FC236}">
                <a16:creationId xmlns:a16="http://schemas.microsoft.com/office/drawing/2014/main" id="{64D54F1E-68C7-33C9-AA13-AC334F82C5F5}"/>
              </a:ext>
            </a:extLst>
          </p:cNvPr>
          <p:cNvSpPr/>
          <p:nvPr/>
        </p:nvSpPr>
        <p:spPr>
          <a:xfrm>
            <a:off x="10645994" y="5897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p>
        </p:txBody>
      </p:sp>
    </p:spTree>
    <p:extLst>
      <p:ext uri="{BB962C8B-B14F-4D97-AF65-F5344CB8AC3E}">
        <p14:creationId xmlns:p14="http://schemas.microsoft.com/office/powerpoint/2010/main" val="1211783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824795" y="1868306"/>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created a custom endpoint and routing rule</a:t>
            </a:r>
            <a:endParaRPr lang="en-US" sz="18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445812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3" name="TextBox 12">
            <a:extLst>
              <a:ext uri="{FF2B5EF4-FFF2-40B4-BE49-F238E27FC236}">
                <a16:creationId xmlns:a16="http://schemas.microsoft.com/office/drawing/2014/main" id="{19B169D0-7D49-1A68-D4FA-383EC5ADBED7}"/>
              </a:ext>
            </a:extLst>
          </p:cNvPr>
          <p:cNvSpPr txBox="1"/>
          <p:nvPr/>
        </p:nvSpPr>
        <p:spPr>
          <a:xfrm>
            <a:off x="982106" y="1272419"/>
            <a:ext cx="4662690" cy="5128776"/>
          </a:xfrm>
          <a:prstGeom prst="rect">
            <a:avLst/>
          </a:prstGeom>
          <a:noFill/>
        </p:spPr>
        <p:txBody>
          <a:bodyPr wrap="square" rtlCol="0">
            <a:spAutoFit/>
          </a:bodyPr>
          <a:lstStyle/>
          <a:p>
            <a:pPr>
              <a:lnSpc>
                <a:spcPts val="4000"/>
              </a:lnSpc>
            </a:pPr>
            <a:r>
              <a:rPr lang="en-US" sz="2000" b="1" u="sng" dirty="0"/>
              <a:t>STEP 13a: Configure a Logic App</a:t>
            </a:r>
          </a:p>
          <a:p>
            <a:pPr marL="228600" indent="-228600">
              <a:lnSpc>
                <a:spcPts val="4000"/>
              </a:lnSpc>
              <a:buFont typeface="+mj-lt"/>
              <a:buAutoNum type="arabicPeriod"/>
            </a:pPr>
            <a:r>
              <a:rPr lang="en-US" sz="1200" dirty="0"/>
              <a:t>From the Azure Home screen, create a new Azure Logic App resource.  </a:t>
            </a:r>
          </a:p>
          <a:p>
            <a:pPr marL="228600" indent="-228600">
              <a:lnSpc>
                <a:spcPts val="4000"/>
              </a:lnSpc>
              <a:buFont typeface="+mj-lt"/>
              <a:buAutoNum type="arabicPeriod"/>
            </a:pPr>
            <a:r>
              <a:rPr lang="en-US" sz="1200" dirty="0"/>
              <a:t>Select the </a:t>
            </a:r>
            <a:r>
              <a:rPr lang="en-US" sz="1200" i="1" dirty="0">
                <a:solidFill>
                  <a:srgbClr val="00B0F0"/>
                </a:solidFill>
              </a:rPr>
              <a:t>Consumption / Multi-tenant hosting </a:t>
            </a:r>
            <a:r>
              <a:rPr lang="en-US" sz="1200" dirty="0"/>
              <a:t>option</a:t>
            </a:r>
          </a:p>
          <a:p>
            <a:pPr marL="228600" indent="-228600">
              <a:lnSpc>
                <a:spcPts val="4000"/>
              </a:lnSpc>
              <a:buFont typeface="+mj-lt"/>
              <a:buAutoNum type="arabicPeriod"/>
            </a:pPr>
            <a:r>
              <a:rPr lang="en-US" sz="1200" dirty="0"/>
              <a:t>Pick your </a:t>
            </a:r>
            <a:r>
              <a:rPr lang="en-US" sz="1200" i="1" dirty="0">
                <a:solidFill>
                  <a:srgbClr val="00B0F0"/>
                </a:solidFill>
              </a:rPr>
              <a:t>IOT-WKSHP</a:t>
            </a:r>
            <a:r>
              <a:rPr lang="en-US" sz="1200" dirty="0"/>
              <a:t> Resource group and use </a:t>
            </a:r>
            <a:r>
              <a:rPr lang="en-US" sz="1200" dirty="0" err="1">
                <a:solidFill>
                  <a:schemeClr val="tx1"/>
                </a:solidFill>
                <a:latin typeface="Courier New" panose="02070309020205020404" pitchFamily="49" charset="0"/>
                <a:cs typeface="Courier New" panose="02070309020205020404" pitchFamily="49" charset="0"/>
              </a:rPr>
              <a:t>iotwkshp</a:t>
            </a:r>
            <a:r>
              <a:rPr lang="en-US" sz="1200" dirty="0"/>
              <a:t> for the </a:t>
            </a:r>
            <a:r>
              <a:rPr lang="en-US" sz="1200" i="1" dirty="0">
                <a:solidFill>
                  <a:srgbClr val="00B0F0"/>
                </a:solidFill>
              </a:rPr>
              <a:t>Logic App name</a:t>
            </a:r>
            <a:r>
              <a:rPr lang="en-US" sz="1200" dirty="0"/>
              <a:t>. You can accept all other default values</a:t>
            </a:r>
          </a:p>
          <a:p>
            <a:pPr marL="228600" indent="-228600">
              <a:lnSpc>
                <a:spcPts val="4000"/>
              </a:lnSpc>
              <a:buFont typeface="+mj-lt"/>
              <a:buAutoNum type="arabicPeriod"/>
            </a:pPr>
            <a:r>
              <a:rPr lang="en-US" sz="1200" dirty="0"/>
              <a:t>Click the </a:t>
            </a:r>
            <a:r>
              <a:rPr lang="en-US" sz="1200" i="1" dirty="0">
                <a:solidFill>
                  <a:srgbClr val="00B0F0"/>
                </a:solidFill>
              </a:rPr>
              <a:t>Review + create</a:t>
            </a:r>
            <a:r>
              <a:rPr lang="en-US" sz="1200" dirty="0"/>
              <a:t> button in the lower left. Once the settings are validated, click </a:t>
            </a:r>
            <a:r>
              <a:rPr lang="en-US" sz="1200" i="1" dirty="0">
                <a:solidFill>
                  <a:srgbClr val="00B0F0"/>
                </a:solidFill>
              </a:rPr>
              <a:t>Create</a:t>
            </a:r>
            <a:r>
              <a:rPr lang="en-US" sz="1200" dirty="0"/>
              <a:t> in the lower left. After a few moments the deployment will complete and you can click the </a:t>
            </a:r>
            <a:r>
              <a:rPr lang="en-US" sz="1200" i="1" dirty="0">
                <a:solidFill>
                  <a:srgbClr val="00B0F0"/>
                </a:solidFill>
              </a:rPr>
              <a:t>Go to resource</a:t>
            </a:r>
            <a:r>
              <a:rPr lang="en-US" sz="1200" dirty="0"/>
              <a:t> button.</a:t>
            </a:r>
          </a:p>
        </p:txBody>
      </p:sp>
      <p:pic>
        <p:nvPicPr>
          <p:cNvPr id="7" name="Picture 4" descr="Microsoft Azure logo transparent PNG ...">
            <a:extLst>
              <a:ext uri="{FF2B5EF4-FFF2-40B4-BE49-F238E27FC236}">
                <a16:creationId xmlns:a16="http://schemas.microsoft.com/office/drawing/2014/main" id="{2A39C4D5-F0D2-C4E9-68BB-BC98E2C52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AE4F9EE-CDE0-6404-B8EB-14A67708A658}"/>
              </a:ext>
            </a:extLst>
          </p:cNvPr>
          <p:cNvPicPr>
            <a:picLocks noChangeAspect="1"/>
          </p:cNvPicPr>
          <p:nvPr/>
        </p:nvPicPr>
        <p:blipFill>
          <a:blip r:embed="rId7"/>
          <a:stretch>
            <a:fillRect/>
          </a:stretch>
        </p:blipFill>
        <p:spPr>
          <a:xfrm>
            <a:off x="6683166" y="1396563"/>
            <a:ext cx="1947028" cy="1793378"/>
          </a:xfrm>
          <a:prstGeom prst="rect">
            <a:avLst/>
          </a:prstGeom>
        </p:spPr>
      </p:pic>
      <p:pic>
        <p:nvPicPr>
          <p:cNvPr id="23" name="Picture 22">
            <a:extLst>
              <a:ext uri="{FF2B5EF4-FFF2-40B4-BE49-F238E27FC236}">
                <a16:creationId xmlns:a16="http://schemas.microsoft.com/office/drawing/2014/main" id="{64C95EA6-27B6-A638-E868-6C2302A630E3}"/>
              </a:ext>
            </a:extLst>
          </p:cNvPr>
          <p:cNvPicPr>
            <a:picLocks noChangeAspect="1"/>
          </p:cNvPicPr>
          <p:nvPr/>
        </p:nvPicPr>
        <p:blipFill>
          <a:blip r:embed="rId8"/>
          <a:stretch>
            <a:fillRect/>
          </a:stretch>
        </p:blipFill>
        <p:spPr>
          <a:xfrm>
            <a:off x="7743743" y="2391414"/>
            <a:ext cx="3293801" cy="1345607"/>
          </a:xfrm>
          <a:prstGeom prst="rect">
            <a:avLst/>
          </a:prstGeom>
        </p:spPr>
      </p:pic>
      <p:pic>
        <p:nvPicPr>
          <p:cNvPr id="25" name="Picture 24">
            <a:extLst>
              <a:ext uri="{FF2B5EF4-FFF2-40B4-BE49-F238E27FC236}">
                <a16:creationId xmlns:a16="http://schemas.microsoft.com/office/drawing/2014/main" id="{91491C6A-3DD2-99BB-C087-551A9D1AE8B8}"/>
              </a:ext>
            </a:extLst>
          </p:cNvPr>
          <p:cNvPicPr>
            <a:picLocks noChangeAspect="1"/>
          </p:cNvPicPr>
          <p:nvPr/>
        </p:nvPicPr>
        <p:blipFill>
          <a:blip r:embed="rId9"/>
          <a:stretch>
            <a:fillRect/>
          </a:stretch>
        </p:blipFill>
        <p:spPr>
          <a:xfrm>
            <a:off x="6734856" y="3504679"/>
            <a:ext cx="2314098" cy="2699781"/>
          </a:xfrm>
          <a:prstGeom prst="rect">
            <a:avLst/>
          </a:prstGeom>
        </p:spPr>
      </p:pic>
      <p:sp>
        <p:nvSpPr>
          <p:cNvPr id="26" name="Arrow: Left 25">
            <a:extLst>
              <a:ext uri="{FF2B5EF4-FFF2-40B4-BE49-F238E27FC236}">
                <a16:creationId xmlns:a16="http://schemas.microsoft.com/office/drawing/2014/main" id="{1A1A6395-82AA-1EBA-AE9D-FF3EAE64B205}"/>
              </a:ext>
            </a:extLst>
          </p:cNvPr>
          <p:cNvSpPr/>
          <p:nvPr/>
        </p:nvSpPr>
        <p:spPr>
          <a:xfrm>
            <a:off x="7407022" y="304920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 27">
            <a:extLst>
              <a:ext uri="{FF2B5EF4-FFF2-40B4-BE49-F238E27FC236}">
                <a16:creationId xmlns:a16="http://schemas.microsoft.com/office/drawing/2014/main" id="{771148F1-53F0-29F1-CE8B-95FB9E62E7EF}"/>
              </a:ext>
            </a:extLst>
          </p:cNvPr>
          <p:cNvSpPr/>
          <p:nvPr/>
        </p:nvSpPr>
        <p:spPr>
          <a:xfrm>
            <a:off x="7869601" y="50003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D0CDDE27-CBC1-F6FF-711D-7426BE813FA4}"/>
              </a:ext>
            </a:extLst>
          </p:cNvPr>
          <p:cNvSpPr/>
          <p:nvPr/>
        </p:nvSpPr>
        <p:spPr>
          <a:xfrm>
            <a:off x="7924004" y="470162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55B4C726-6415-848D-0FB0-10350AD422C2}"/>
              </a:ext>
            </a:extLst>
          </p:cNvPr>
          <p:cNvSpPr/>
          <p:nvPr/>
        </p:nvSpPr>
        <p:spPr>
          <a:xfrm>
            <a:off x="7257663" y="608369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E2128AC0-657E-8113-B06F-373793FF981C}"/>
              </a:ext>
            </a:extLst>
          </p:cNvPr>
          <p:cNvSpPr/>
          <p:nvPr/>
        </p:nvSpPr>
        <p:spPr>
          <a:xfrm>
            <a:off x="7955628" y="30109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3" name="Flowchart: Connector 32">
            <a:extLst>
              <a:ext uri="{FF2B5EF4-FFF2-40B4-BE49-F238E27FC236}">
                <a16:creationId xmlns:a16="http://schemas.microsoft.com/office/drawing/2014/main" id="{935F61B4-D9B5-3C99-66F2-8A48A097836E}"/>
              </a:ext>
            </a:extLst>
          </p:cNvPr>
          <p:cNvSpPr/>
          <p:nvPr/>
        </p:nvSpPr>
        <p:spPr>
          <a:xfrm>
            <a:off x="8461023" y="467122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4" name="Arrow: Left 33">
            <a:extLst>
              <a:ext uri="{FF2B5EF4-FFF2-40B4-BE49-F238E27FC236}">
                <a16:creationId xmlns:a16="http://schemas.microsoft.com/office/drawing/2014/main" id="{70F492CE-517C-0127-414E-B964F690CD77}"/>
              </a:ext>
            </a:extLst>
          </p:cNvPr>
          <p:cNvSpPr/>
          <p:nvPr/>
        </p:nvSpPr>
        <p:spPr>
          <a:xfrm>
            <a:off x="9566707" y="306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E4EB8F50-4A44-72B9-9E6A-7AD275424049}"/>
              </a:ext>
            </a:extLst>
          </p:cNvPr>
          <p:cNvSpPr/>
          <p:nvPr/>
        </p:nvSpPr>
        <p:spPr>
          <a:xfrm>
            <a:off x="10102819" y="30230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36" name="Flowchart: Connector 35">
            <a:extLst>
              <a:ext uri="{FF2B5EF4-FFF2-40B4-BE49-F238E27FC236}">
                <a16:creationId xmlns:a16="http://schemas.microsoft.com/office/drawing/2014/main" id="{1C5166A4-45D6-EF55-C7C2-41B76B7669FF}"/>
              </a:ext>
            </a:extLst>
          </p:cNvPr>
          <p:cNvSpPr/>
          <p:nvPr/>
        </p:nvSpPr>
        <p:spPr>
          <a:xfrm>
            <a:off x="7790463" y="6060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37" name="Flowchart: Connector 36">
            <a:extLst>
              <a:ext uri="{FF2B5EF4-FFF2-40B4-BE49-F238E27FC236}">
                <a16:creationId xmlns:a16="http://schemas.microsoft.com/office/drawing/2014/main" id="{5BCA86ED-9B17-4FAF-2F85-992E72B3BB95}"/>
              </a:ext>
            </a:extLst>
          </p:cNvPr>
          <p:cNvSpPr/>
          <p:nvPr/>
        </p:nvSpPr>
        <p:spPr>
          <a:xfrm>
            <a:off x="8419401" y="49704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735071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454685" cy="5147819"/>
          </a:xfrm>
          <a:prstGeom prst="rect">
            <a:avLst/>
          </a:prstGeom>
          <a:noFill/>
        </p:spPr>
        <p:txBody>
          <a:bodyPr wrap="square" rtlCol="0">
            <a:spAutoFit/>
          </a:bodyPr>
          <a:lstStyle/>
          <a:p>
            <a:pPr>
              <a:lnSpc>
                <a:spcPts val="4000"/>
              </a:lnSpc>
            </a:pPr>
            <a:r>
              <a:rPr lang="en-US" sz="2000" b="1" u="sng" dirty="0"/>
              <a:t>STEP 13b: Configure a Logic App</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The Logic App screen will appear. Expand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Development Tools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menu on the left-hand side</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Logic app designer</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choice.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Add a trigger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button in the middle of the screen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Type </a:t>
            </a:r>
            <a:r>
              <a:rPr lang="en-US" sz="1600" kern="100" dirty="0">
                <a:effectLst/>
                <a:latin typeface="Courier New" panose="02070309020205020404" pitchFamily="49" charset="0"/>
                <a:ea typeface="Calibri" panose="020F0502020204030204" pitchFamily="34" charset="0"/>
                <a:cs typeface="Courier New" panose="02070309020205020404" pitchFamily="49" charset="0"/>
              </a:rPr>
              <a:t>service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into filter box on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Add a trigger</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properties screen on the right side.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When a message is received in a queue...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button under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Service Bus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group.</a:t>
            </a:r>
          </a:p>
        </p:txBody>
      </p:sp>
      <p:pic>
        <p:nvPicPr>
          <p:cNvPr id="5" name="Picture 4" descr="Microsoft Azure logo transparent PNG ...">
            <a:extLst>
              <a:ext uri="{FF2B5EF4-FFF2-40B4-BE49-F238E27FC236}">
                <a16:creationId xmlns:a16="http://schemas.microsoft.com/office/drawing/2014/main" id="{45874143-0C7C-67EB-8438-BEBB15648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FBB07A0-0AA4-A3B4-13E5-D420FFA83844}"/>
              </a:ext>
            </a:extLst>
          </p:cNvPr>
          <p:cNvPicPr>
            <a:picLocks noChangeAspect="1"/>
          </p:cNvPicPr>
          <p:nvPr/>
        </p:nvPicPr>
        <p:blipFill>
          <a:blip r:embed="rId7"/>
          <a:stretch>
            <a:fillRect/>
          </a:stretch>
        </p:blipFill>
        <p:spPr>
          <a:xfrm>
            <a:off x="6662797" y="1568401"/>
            <a:ext cx="3655718" cy="3682559"/>
          </a:xfrm>
          <a:prstGeom prst="rect">
            <a:avLst/>
          </a:prstGeom>
        </p:spPr>
      </p:pic>
      <p:pic>
        <p:nvPicPr>
          <p:cNvPr id="18" name="Picture 17">
            <a:extLst>
              <a:ext uri="{FF2B5EF4-FFF2-40B4-BE49-F238E27FC236}">
                <a16:creationId xmlns:a16="http://schemas.microsoft.com/office/drawing/2014/main" id="{8FD01F0A-533B-5D5B-2F4A-59C841CDB6A5}"/>
              </a:ext>
            </a:extLst>
          </p:cNvPr>
          <p:cNvPicPr>
            <a:picLocks noChangeAspect="1"/>
          </p:cNvPicPr>
          <p:nvPr/>
        </p:nvPicPr>
        <p:blipFill>
          <a:blip r:embed="rId8"/>
          <a:stretch>
            <a:fillRect/>
          </a:stretch>
        </p:blipFill>
        <p:spPr>
          <a:xfrm>
            <a:off x="7972286" y="2645363"/>
            <a:ext cx="3199741" cy="2409908"/>
          </a:xfrm>
          <a:prstGeom prst="rect">
            <a:avLst/>
          </a:prstGeom>
        </p:spPr>
      </p:pic>
      <p:sp>
        <p:nvSpPr>
          <p:cNvPr id="20" name="Arrow: Left 19">
            <a:extLst>
              <a:ext uri="{FF2B5EF4-FFF2-40B4-BE49-F238E27FC236}">
                <a16:creationId xmlns:a16="http://schemas.microsoft.com/office/drawing/2014/main" id="{74C7B2E2-3615-CD28-A970-A9BF8917583F}"/>
              </a:ext>
            </a:extLst>
          </p:cNvPr>
          <p:cNvSpPr/>
          <p:nvPr/>
        </p:nvSpPr>
        <p:spPr>
          <a:xfrm>
            <a:off x="7567319" y="339640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A274949A-847A-E17A-C46D-3A199773EE64}"/>
              </a:ext>
            </a:extLst>
          </p:cNvPr>
          <p:cNvSpPr/>
          <p:nvPr/>
        </p:nvSpPr>
        <p:spPr>
          <a:xfrm>
            <a:off x="9335923" y="2936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898BC2BB-1997-7280-8729-B2A2B553C221}"/>
              </a:ext>
            </a:extLst>
          </p:cNvPr>
          <p:cNvSpPr/>
          <p:nvPr/>
        </p:nvSpPr>
        <p:spPr>
          <a:xfrm rot="10800000">
            <a:off x="7681789" y="37771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E8C9875-0CD9-E958-D00D-4C9591DF0E76}"/>
              </a:ext>
            </a:extLst>
          </p:cNvPr>
          <p:cNvSpPr/>
          <p:nvPr/>
        </p:nvSpPr>
        <p:spPr>
          <a:xfrm>
            <a:off x="10394165" y="455495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8EF8CA3C-3F3E-2C57-CF27-7DD1A5359D34}"/>
              </a:ext>
            </a:extLst>
          </p:cNvPr>
          <p:cNvSpPr/>
          <p:nvPr/>
        </p:nvSpPr>
        <p:spPr>
          <a:xfrm>
            <a:off x="8115925" y="33581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95B40E25-EFE2-2E14-AD4B-78FF43137818}"/>
              </a:ext>
            </a:extLst>
          </p:cNvPr>
          <p:cNvSpPr/>
          <p:nvPr/>
        </p:nvSpPr>
        <p:spPr>
          <a:xfrm>
            <a:off x="7450667" y="37646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6" name="Arrow: Left 25">
            <a:extLst>
              <a:ext uri="{FF2B5EF4-FFF2-40B4-BE49-F238E27FC236}">
                <a16:creationId xmlns:a16="http://schemas.microsoft.com/office/drawing/2014/main" id="{47A88C08-3BCB-2A62-2166-2007A36A0942}"/>
              </a:ext>
            </a:extLst>
          </p:cNvPr>
          <p:cNvSpPr/>
          <p:nvPr/>
        </p:nvSpPr>
        <p:spPr>
          <a:xfrm>
            <a:off x="7674451" y="356850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B0C3A27F-BAA3-0A2B-9835-23C53119604F}"/>
              </a:ext>
            </a:extLst>
          </p:cNvPr>
          <p:cNvSpPr/>
          <p:nvPr/>
        </p:nvSpPr>
        <p:spPr>
          <a:xfrm>
            <a:off x="8210563" y="35299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8" name="Flowchart: Connector 27">
            <a:extLst>
              <a:ext uri="{FF2B5EF4-FFF2-40B4-BE49-F238E27FC236}">
                <a16:creationId xmlns:a16="http://schemas.microsoft.com/office/drawing/2014/main" id="{69BCC08F-DAF6-CFCA-1E3F-CBE8716B3FBE}"/>
              </a:ext>
            </a:extLst>
          </p:cNvPr>
          <p:cNvSpPr/>
          <p:nvPr/>
        </p:nvSpPr>
        <p:spPr>
          <a:xfrm>
            <a:off x="10926965" y="45318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
        <p:nvSpPr>
          <p:cNvPr id="29" name="Flowchart: Connector 28">
            <a:extLst>
              <a:ext uri="{FF2B5EF4-FFF2-40B4-BE49-F238E27FC236}">
                <a16:creationId xmlns:a16="http://schemas.microsoft.com/office/drawing/2014/main" id="{9C3D705A-B3B9-6A3B-ABDC-5BCCF3FB80B4}"/>
              </a:ext>
            </a:extLst>
          </p:cNvPr>
          <p:cNvSpPr/>
          <p:nvPr/>
        </p:nvSpPr>
        <p:spPr>
          <a:xfrm>
            <a:off x="9885723" y="29069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012062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46465"/>
          </a:xfrm>
          <a:prstGeom prst="rect">
            <a:avLst/>
          </a:prstGeom>
          <a:noFill/>
        </p:spPr>
        <p:txBody>
          <a:bodyPr wrap="square" rtlCol="0">
            <a:spAutoFit/>
          </a:bodyPr>
          <a:lstStyle/>
          <a:p>
            <a:pPr>
              <a:lnSpc>
                <a:spcPts val="4000"/>
              </a:lnSpc>
            </a:pPr>
            <a:r>
              <a:rPr lang="en-US" sz="2000" b="1" u="sng" dirty="0"/>
              <a:t>STEP 13c: Configure a Logic App</a:t>
            </a:r>
          </a:p>
          <a:p>
            <a:pPr>
              <a:lnSpc>
                <a:spcPts val="4000"/>
              </a:lnSpc>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Create connection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properties pane will appear on the right-hand side. Use the name </a:t>
            </a:r>
            <a:r>
              <a:rPr lang="en-US" sz="2000" kern="100" dirty="0" err="1">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iotwkshp</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for 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Connection Name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field</a:t>
            </a: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Paste in the </a:t>
            </a:r>
            <a:r>
              <a:rPr lang="en-US" sz="2000" kern="100" dirty="0">
                <a:effectLst/>
                <a:latin typeface="Courier New" panose="02070309020205020404" pitchFamily="49" charset="0"/>
                <a:ea typeface="Calibri" panose="020F0502020204030204" pitchFamily="34" charset="0"/>
                <a:cs typeface="Courier New" panose="02070309020205020404" pitchFamily="49" charset="0"/>
              </a:rPr>
              <a:t>Connection String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that you copied in Step 11d. </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Create new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button.</a:t>
            </a:r>
            <a:endParaRPr lang="en-US" sz="2000" dirty="0"/>
          </a:p>
        </p:txBody>
      </p:sp>
      <p:pic>
        <p:nvPicPr>
          <p:cNvPr id="11" name="Picture 4" descr="Microsoft Azure logo transparent PNG ...">
            <a:extLst>
              <a:ext uri="{FF2B5EF4-FFF2-40B4-BE49-F238E27FC236}">
                <a16:creationId xmlns:a16="http://schemas.microsoft.com/office/drawing/2014/main" id="{50E3F275-7382-1C31-F95B-642B441A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BA817C8-B817-AEE5-B73C-1D4ABD73ED08}"/>
              </a:ext>
            </a:extLst>
          </p:cNvPr>
          <p:cNvPicPr>
            <a:picLocks noChangeAspect="1"/>
          </p:cNvPicPr>
          <p:nvPr/>
        </p:nvPicPr>
        <p:blipFill>
          <a:blip r:embed="rId7"/>
          <a:stretch>
            <a:fillRect/>
          </a:stretch>
        </p:blipFill>
        <p:spPr>
          <a:xfrm>
            <a:off x="7128462" y="2379347"/>
            <a:ext cx="3534378" cy="2101994"/>
          </a:xfrm>
          <a:prstGeom prst="rect">
            <a:avLst/>
          </a:prstGeom>
        </p:spPr>
      </p:pic>
      <p:sp>
        <p:nvSpPr>
          <p:cNvPr id="16" name="Arrow: Left 15">
            <a:extLst>
              <a:ext uri="{FF2B5EF4-FFF2-40B4-BE49-F238E27FC236}">
                <a16:creationId xmlns:a16="http://schemas.microsoft.com/office/drawing/2014/main" id="{FA2790EC-A718-3CE7-B52F-645619677506}"/>
              </a:ext>
            </a:extLst>
          </p:cNvPr>
          <p:cNvSpPr/>
          <p:nvPr/>
        </p:nvSpPr>
        <p:spPr>
          <a:xfrm>
            <a:off x="8840623" y="34251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0FA1E9B0-4885-1103-F544-D2122DD10477}"/>
              </a:ext>
            </a:extLst>
          </p:cNvPr>
          <p:cNvSpPr/>
          <p:nvPr/>
        </p:nvSpPr>
        <p:spPr>
          <a:xfrm>
            <a:off x="9233019"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B9B4618F-F28C-2406-3323-300CA76AE3DF}"/>
              </a:ext>
            </a:extLst>
          </p:cNvPr>
          <p:cNvSpPr/>
          <p:nvPr/>
        </p:nvSpPr>
        <p:spPr>
          <a:xfrm>
            <a:off x="9389229" y="33869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48830588-ECDC-4DBC-52BB-8DCD53471E27}"/>
              </a:ext>
            </a:extLst>
          </p:cNvPr>
          <p:cNvSpPr/>
          <p:nvPr/>
        </p:nvSpPr>
        <p:spPr>
          <a:xfrm>
            <a:off x="9766134" y="42176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0" name="Arrow: Left 19">
            <a:extLst>
              <a:ext uri="{FF2B5EF4-FFF2-40B4-BE49-F238E27FC236}">
                <a16:creationId xmlns:a16="http://schemas.microsoft.com/office/drawing/2014/main" id="{9114D89D-922B-B3BC-2FBC-FA273CEC7523}"/>
              </a:ext>
            </a:extLst>
          </p:cNvPr>
          <p:cNvSpPr/>
          <p:nvPr/>
        </p:nvSpPr>
        <p:spPr>
          <a:xfrm>
            <a:off x="10375563" y="37572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CA4623F8-301B-8CE1-1612-42FF47E5E7CA}"/>
              </a:ext>
            </a:extLst>
          </p:cNvPr>
          <p:cNvSpPr/>
          <p:nvPr/>
        </p:nvSpPr>
        <p:spPr>
          <a:xfrm>
            <a:off x="10911675" y="371861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103529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860"/>
          </a:xfrm>
          <a:prstGeom prst="rect">
            <a:avLst/>
          </a:prstGeom>
          <a:noFill/>
        </p:spPr>
        <p:txBody>
          <a:bodyPr wrap="square" rtlCol="0">
            <a:spAutoFit/>
          </a:bodyPr>
          <a:lstStyle/>
          <a:p>
            <a:pPr>
              <a:lnSpc>
                <a:spcPts val="4000"/>
              </a:lnSpc>
            </a:pPr>
            <a:r>
              <a:rPr lang="en-US" sz="2000" b="1" u="sng" dirty="0"/>
              <a:t>STEP 13d: Configure a Logic App</a:t>
            </a:r>
          </a:p>
          <a:p>
            <a:pPr>
              <a:lnSpc>
                <a:spcPts val="4000"/>
              </a:lnSpc>
            </a:pPr>
            <a:endParaRPr lang="en-US" sz="2000" dirty="0"/>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When a message is received...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pane select </a:t>
            </a:r>
            <a:r>
              <a:rPr lang="en-US" sz="1800" i="1" kern="1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iotwkshp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from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Queue name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pick list  </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Save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button in the upper left portion of the screen. </a:t>
            </a:r>
          </a:p>
          <a:p>
            <a:pPr marL="342900" indent="-342900">
              <a:lnSpc>
                <a:spcPts val="4000"/>
              </a:lnSpc>
              <a:buFont typeface="+mj-lt"/>
              <a:buAutoNum type="arabi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button in the middle of the screen to add the next step to the logic app.</a:t>
            </a:r>
            <a:endParaRPr lang="en-US" sz="2000" dirty="0"/>
          </a:p>
        </p:txBody>
      </p:sp>
      <p:pic>
        <p:nvPicPr>
          <p:cNvPr id="9" name="Picture 4" descr="Microsoft Azure logo transparent PNG ...">
            <a:extLst>
              <a:ext uri="{FF2B5EF4-FFF2-40B4-BE49-F238E27FC236}">
                <a16:creationId xmlns:a16="http://schemas.microsoft.com/office/drawing/2014/main" id="{246CE12C-4832-85F1-85EA-4E991EC6C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9500784-3EBA-C22F-A628-A7D1823D997C}"/>
              </a:ext>
            </a:extLst>
          </p:cNvPr>
          <p:cNvPicPr>
            <a:picLocks noChangeAspect="1"/>
          </p:cNvPicPr>
          <p:nvPr/>
        </p:nvPicPr>
        <p:blipFill>
          <a:blip r:embed="rId7"/>
          <a:stretch>
            <a:fillRect/>
          </a:stretch>
        </p:blipFill>
        <p:spPr>
          <a:xfrm>
            <a:off x="6705630" y="2564483"/>
            <a:ext cx="4380041" cy="1609994"/>
          </a:xfrm>
          <a:prstGeom prst="rect">
            <a:avLst/>
          </a:prstGeom>
        </p:spPr>
      </p:pic>
      <p:sp>
        <p:nvSpPr>
          <p:cNvPr id="23" name="Arrow: Left 22">
            <a:extLst>
              <a:ext uri="{FF2B5EF4-FFF2-40B4-BE49-F238E27FC236}">
                <a16:creationId xmlns:a16="http://schemas.microsoft.com/office/drawing/2014/main" id="{9CD8983C-3314-FC97-F7CA-7ADFEE57C09A}"/>
              </a:ext>
            </a:extLst>
          </p:cNvPr>
          <p:cNvSpPr/>
          <p:nvPr/>
        </p:nvSpPr>
        <p:spPr>
          <a:xfrm>
            <a:off x="9480669" y="31752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4316F59F-0191-B2DA-F8EA-5B7547BEA1AA}"/>
              </a:ext>
            </a:extLst>
          </p:cNvPr>
          <p:cNvSpPr/>
          <p:nvPr/>
        </p:nvSpPr>
        <p:spPr>
          <a:xfrm>
            <a:off x="8153156" y="35477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D9F37D37-A799-C97C-966F-B53B2065E3F0}"/>
              </a:ext>
            </a:extLst>
          </p:cNvPr>
          <p:cNvSpPr/>
          <p:nvPr/>
        </p:nvSpPr>
        <p:spPr>
          <a:xfrm>
            <a:off x="10029275" y="31370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Flowchart: Connector 25">
            <a:extLst>
              <a:ext uri="{FF2B5EF4-FFF2-40B4-BE49-F238E27FC236}">
                <a16:creationId xmlns:a16="http://schemas.microsoft.com/office/drawing/2014/main" id="{EE083978-DFF0-9F3D-C1DD-52D89C0C614C}"/>
              </a:ext>
            </a:extLst>
          </p:cNvPr>
          <p:cNvSpPr/>
          <p:nvPr/>
        </p:nvSpPr>
        <p:spPr>
          <a:xfrm>
            <a:off x="8686271" y="35237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Arrow: Left 26">
            <a:extLst>
              <a:ext uri="{FF2B5EF4-FFF2-40B4-BE49-F238E27FC236}">
                <a16:creationId xmlns:a16="http://schemas.microsoft.com/office/drawing/2014/main" id="{E6D0947F-16F8-6A88-CA88-0767016F673F}"/>
              </a:ext>
            </a:extLst>
          </p:cNvPr>
          <p:cNvSpPr/>
          <p:nvPr/>
        </p:nvSpPr>
        <p:spPr>
          <a:xfrm>
            <a:off x="6909551" y="25725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264CC8AF-49A3-2FE0-E10F-469E086CDF46}"/>
              </a:ext>
            </a:extLst>
          </p:cNvPr>
          <p:cNvSpPr/>
          <p:nvPr/>
        </p:nvSpPr>
        <p:spPr>
          <a:xfrm>
            <a:off x="7445663" y="253395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4253569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206A0950-FE37-ADF7-576D-7C12AB89107C}"/>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DA703C94-48FE-60CA-69F0-8D2D16C334E3}"/>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D0228166-29ED-08A9-689E-349D4C7B97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30BBB011-3348-383D-096A-98CFF8B25BE8}"/>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3AFB7552-1FDB-2B93-BD08-46B16560A56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C58D192D-8660-5B0F-7E23-C330E6B263E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DBF5AC62-7B22-26C9-7CA8-1FA745A8D5A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EFA5F9F9-465B-92FB-7B21-DD81CCBB136F}"/>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F4F9EFCB-0F5E-CECC-8622-2A35ACA1CAF2}"/>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79F84122-D194-A24D-4A58-C324DEA8F0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77267767-7812-AD9A-01C3-0879AF3B2D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25383F1B-0643-9D6A-A394-AAA140BDC4E6}"/>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3D485D36-C7F0-3966-6408-C7BABCDB3DB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12818816-D2E1-1CA1-A75C-2CDA1D77BE17}"/>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A5B0525E-FFD9-B1FC-DAEB-C2F0D2431756}"/>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E4433181-EDA1-130D-1E4C-230DF1F1AE42}"/>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FB9467B1-BA57-2B13-D7BA-35D2C404192A}"/>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DC8EAC31-B35F-6339-B037-322D9687DC91}"/>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2626CA45-E19B-1998-BBD2-EEBAD68D4D38}"/>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7C3F2082-0960-A424-269D-8AB5E4C5DB13}"/>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032FBEDB-044B-0BE9-F203-905359F2977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4138993C-4B74-5552-2CD2-6272293E44E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9D3C0F34-4E19-6D91-E4D7-ABB387B2C72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80EEB58E-1D6D-3C24-3B8B-96F540A6FA41}"/>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A080F0BF-7E3C-73CF-347D-8C416638DD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B71F435A-453C-03EE-D363-ADB16580CD1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AF03646A-8F33-DAD8-D9F5-AE802482CF6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3E9C3356-4C09-CFE9-20CE-AD15BB0552F8}"/>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2ADC726F-43E8-6ABC-2A11-7039767369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206BC76E-39B6-7E9C-E033-4DF8D4AF66F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5290FEB4-D50F-1781-0684-DB091DE9A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21BADDDD-F238-FF17-CBEA-6C88040EC76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D1662FF-16F2-AFB0-CA90-9B73828E4E8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3264C8AA-4006-2B9D-B0D8-F316C42684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0E0B96EA-E7BF-3B37-6BF2-447EE3F5225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9B7A5A2A-9720-D479-E9C8-CE80CB73DE50}"/>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E4E8B354-F0A8-7A08-A467-9B4BFC465A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25A0DE79-4984-7CB4-D1A7-1E76DD71087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7D6C6B58-9AA1-8474-1337-0FBD3AB8968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9364DD7-D3F4-4E8E-5A74-D3891B464468}"/>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B2237E4D-7B60-C11A-08E5-6B904EBAA29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645B380C-57E1-461A-219A-BB0C9418446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F299825F-ED30-E5B9-8DCC-C65A48D0EA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8AD7E422-37E1-48DE-ABDA-EB1EEAFE26E8}"/>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36302BCA-2647-116F-2C9F-EB1363085B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6753B9F9-FC55-56CF-2E33-235C74BFF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CF8B2C11-2C6E-EF7A-55B1-3BBAD2B2D09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B0C141AC-75BB-BF72-5534-2E1B3AC92625}"/>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7A520A0E-E0A9-C51D-B65E-2D1493B1F7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7F98E8A2-FBC8-34D0-0785-58AD338F01E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5778DFCE-902D-4EBB-4AC4-2270AECF05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88A6F6BD-3FCC-11E3-822E-19061C014A47}"/>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D4E81F92-7007-7CAA-6A71-A4388208F51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9B9871D5-F811-1B6C-A9C8-031D88643C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D276322-5F2C-C5D3-A590-B516701E711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74085611-FCFC-8A2C-BF4A-E45EBB4E8614}"/>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FEDD50FF-C768-4EAB-6F93-38187E4268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78DA2C4F-19F6-6AA6-AC22-E5699C1409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B0CC2C76-2C5B-1F4B-6077-6E35B219BF9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CFE4EB82-B9FF-7B74-62C2-4F0A7A144483}"/>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0AEED9C-38B4-C08F-5925-8C3F19797CE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0EEE6D4E-EDE8-0E00-0890-4F2BA9223D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C2946B9E-D338-191D-10C9-90F3E5EB22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D348EF49-E99F-F8F0-20A8-C77D1872E9EF}"/>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4D3999A0-3345-BFC8-9166-E339C56E748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D0EA23A9-5E13-C008-77B3-D7E28EEAA7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EA7C7B64-05C0-666B-D4B1-7C21F4731FB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960ED834-C905-17B2-9056-6F22D3AF5929}"/>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E8F69418-A1A5-9BC3-77E7-DD2A13EFFAFF}"/>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6E7EF5C-4773-B580-5EA6-94BB1A81714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a:extLst>
              <a:ext uri="{FF2B5EF4-FFF2-40B4-BE49-F238E27FC236}">
                <a16:creationId xmlns:a16="http://schemas.microsoft.com/office/drawing/2014/main" id="{322DE624-8FB8-F9DE-720C-6F59E7EE3AAB}"/>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BDA2FCCB-4832-8D51-089B-BD724984C76D}"/>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5F107D02-BD98-EDD8-66C6-79F751E617A6}"/>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6D62E437-CB71-D555-941D-08CF2AFF407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2B745606-A882-A161-DA21-08A132D9CA0B}"/>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FE2573BD-9A7E-2AB6-0FE0-C7AF2BC2BDFD}"/>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07B32B48-E87E-538F-D7A2-EA5FB3834E7A}"/>
              </a:ext>
            </a:extLst>
          </p:cNvPr>
          <p:cNvSpPr txBox="1"/>
          <p:nvPr/>
        </p:nvSpPr>
        <p:spPr>
          <a:xfrm>
            <a:off x="1058476" y="1272419"/>
            <a:ext cx="4545757" cy="3622530"/>
          </a:xfrm>
          <a:prstGeom prst="rect">
            <a:avLst/>
          </a:prstGeom>
          <a:noFill/>
        </p:spPr>
        <p:txBody>
          <a:bodyPr wrap="square" rtlCol="0">
            <a:spAutoFit/>
          </a:bodyPr>
          <a:lstStyle/>
          <a:p>
            <a:pPr>
              <a:lnSpc>
                <a:spcPts val="4000"/>
              </a:lnSpc>
            </a:pPr>
            <a:r>
              <a:rPr lang="en-US" sz="2000" b="1" u="sng" dirty="0"/>
              <a:t>STEP 13e: Configure a Logic App</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In the </a:t>
            </a:r>
            <a:r>
              <a:rPr lang="en-US" sz="20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 </a:t>
            </a:r>
            <a:r>
              <a:rPr lang="en-US" sz="2000" kern="100" dirty="0">
                <a:latin typeface="Calibri" panose="020F0502020204030204" pitchFamily="34" charset="0"/>
                <a:ea typeface="Calibri" panose="020F0502020204030204" pitchFamily="34" charset="0"/>
                <a:cs typeface="Times New Roman" panose="02020603050405020304" pitchFamily="18" charset="0"/>
              </a:rPr>
              <a:t>pane that appears on the right type </a:t>
            </a:r>
            <a:r>
              <a:rPr lang="en-US" sz="1600" kern="100" dirty="0">
                <a:latin typeface="Courier New" panose="02070309020205020404" pitchFamily="49" charset="0"/>
                <a:ea typeface="Calibri" panose="020F0502020204030204" pitchFamily="34" charset="0"/>
                <a:cs typeface="Courier New" panose="02070309020205020404" pitchFamily="49" charset="0"/>
              </a:rPr>
              <a:t>office 365</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r>
              <a:rPr lang="en-US" sz="2000" kern="100" dirty="0">
                <a:latin typeface="Calibri" panose="020F0502020204030204" pitchFamily="34" charset="0"/>
                <a:ea typeface="Calibri" panose="020F0502020204030204" pitchFamily="34" charset="0"/>
                <a:cs typeface="Times New Roman" panose="02020603050405020304" pitchFamily="18" charset="0"/>
              </a:rPr>
              <a:t>into the filter screen</a:t>
            </a: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Click on the </a:t>
            </a:r>
            <a:r>
              <a:rPr lang="en-US" sz="20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Send an email(V2)</a:t>
            </a:r>
            <a:r>
              <a:rPr lang="en-US" sz="2000" kern="100" dirty="0">
                <a:latin typeface="Calibri" panose="020F0502020204030204" pitchFamily="34" charset="0"/>
                <a:ea typeface="Calibri" panose="020F0502020204030204" pitchFamily="34" charset="0"/>
                <a:cs typeface="Times New Roman" panose="02020603050405020304" pitchFamily="18" charset="0"/>
              </a:rPr>
              <a:t> action button.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572685F8-E585-6E31-BD2C-7E970375BF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EBB0AA11-35AD-0976-2207-6A54D8BD8C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8348" y="2159676"/>
            <a:ext cx="3874606" cy="2676869"/>
          </a:xfrm>
          <a:prstGeom prst="rect">
            <a:avLst/>
          </a:prstGeom>
        </p:spPr>
      </p:pic>
    </p:spTree>
    <p:extLst>
      <p:ext uri="{BB962C8B-B14F-4D97-AF65-F5344CB8AC3E}">
        <p14:creationId xmlns:p14="http://schemas.microsoft.com/office/powerpoint/2010/main" val="319967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93941" y="1293155"/>
            <a:ext cx="4231860" cy="5152116"/>
          </a:xfrm>
          <a:prstGeom prst="rect">
            <a:avLst/>
          </a:prstGeom>
          <a:noFill/>
        </p:spPr>
        <p:txBody>
          <a:bodyPr wrap="square" rtlCol="0">
            <a:spAutoFit/>
          </a:bodyPr>
          <a:lstStyle/>
          <a:p>
            <a:pPr>
              <a:lnSpc>
                <a:spcPts val="4000"/>
              </a:lnSpc>
            </a:pPr>
            <a:r>
              <a:rPr lang="en-US" sz="2000" i="1" dirty="0"/>
              <a:t>Many popular IoT type sensors can be connected to GPIO:</a:t>
            </a:r>
          </a:p>
          <a:p>
            <a:pPr marL="342900" indent="-342900">
              <a:lnSpc>
                <a:spcPts val="4000"/>
              </a:lnSpc>
              <a:buFont typeface="Arial" panose="020B0604020202020204" pitchFamily="34" charset="0"/>
              <a:buChar char="•"/>
            </a:pPr>
            <a:r>
              <a:rPr lang="en-US" sz="2000" dirty="0"/>
              <a:t>Temp</a:t>
            </a:r>
          </a:p>
          <a:p>
            <a:pPr marL="342900" indent="-342900">
              <a:lnSpc>
                <a:spcPts val="4000"/>
              </a:lnSpc>
              <a:buFont typeface="Arial" panose="020B0604020202020204" pitchFamily="34" charset="0"/>
              <a:buChar char="•"/>
            </a:pPr>
            <a:r>
              <a:rPr lang="en-US" sz="2000" dirty="0"/>
              <a:t>Humidity</a:t>
            </a:r>
          </a:p>
          <a:p>
            <a:pPr marL="342900" indent="-342900">
              <a:lnSpc>
                <a:spcPts val="4000"/>
              </a:lnSpc>
              <a:buFont typeface="Arial" panose="020B0604020202020204" pitchFamily="34" charset="0"/>
              <a:buChar char="•"/>
            </a:pPr>
            <a:r>
              <a:rPr lang="en-US" sz="2000" dirty="0"/>
              <a:t>Light</a:t>
            </a:r>
          </a:p>
          <a:p>
            <a:pPr marL="342900" indent="-342900">
              <a:lnSpc>
                <a:spcPts val="4000"/>
              </a:lnSpc>
              <a:buFont typeface="Arial" panose="020B0604020202020204" pitchFamily="34" charset="0"/>
              <a:buChar char="•"/>
            </a:pPr>
            <a:r>
              <a:rPr lang="en-US" sz="2000" dirty="0"/>
              <a:t>Fire</a:t>
            </a:r>
          </a:p>
          <a:p>
            <a:pPr marL="342900" indent="-342900">
              <a:lnSpc>
                <a:spcPts val="4000"/>
              </a:lnSpc>
              <a:buFont typeface="Arial" panose="020B0604020202020204" pitchFamily="34" charset="0"/>
              <a:buChar char="•"/>
            </a:pPr>
            <a:r>
              <a:rPr lang="en-US" sz="2000" dirty="0"/>
              <a:t>Sound</a:t>
            </a:r>
          </a:p>
          <a:p>
            <a:pPr marL="342900" indent="-342900">
              <a:lnSpc>
                <a:spcPts val="4000"/>
              </a:lnSpc>
              <a:buFont typeface="Arial" panose="020B0604020202020204" pitchFamily="34" charset="0"/>
              <a:buChar char="•"/>
            </a:pPr>
            <a:r>
              <a:rPr lang="en-US" sz="2000" dirty="0"/>
              <a:t>Motion</a:t>
            </a:r>
          </a:p>
          <a:p>
            <a:pPr marL="342900" indent="-342900">
              <a:lnSpc>
                <a:spcPts val="4000"/>
              </a:lnSpc>
              <a:buFont typeface="Arial" panose="020B0604020202020204" pitchFamily="34" charset="0"/>
              <a:buChar char="•"/>
            </a:pPr>
            <a:r>
              <a:rPr lang="en-US" sz="2000" dirty="0"/>
              <a:t>IR</a:t>
            </a:r>
          </a:p>
          <a:p>
            <a:pPr marL="342900" indent="-342900">
              <a:lnSpc>
                <a:spcPts val="4000"/>
              </a:lnSpc>
              <a:buFont typeface="Arial" panose="020B0604020202020204" pitchFamily="34" charset="0"/>
              <a:buChar char="•"/>
            </a:pPr>
            <a:r>
              <a:rPr lang="en-US" sz="2000" dirty="0"/>
              <a:t>Joystick, etc.</a:t>
            </a:r>
          </a:p>
        </p:txBody>
      </p:sp>
      <p:pic>
        <p:nvPicPr>
          <p:cNvPr id="5" name="Picture 4">
            <a:extLst>
              <a:ext uri="{FF2B5EF4-FFF2-40B4-BE49-F238E27FC236}">
                <a16:creationId xmlns:a16="http://schemas.microsoft.com/office/drawing/2014/main" id="{26DE91DB-8413-D8B7-FCC2-9EEC7DDFA69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622399" y="1561612"/>
            <a:ext cx="4524522" cy="4524522"/>
          </a:xfrm>
          <a:prstGeom prst="rect">
            <a:avLst/>
          </a:prstGeom>
        </p:spPr>
      </p:pic>
      <p:pic>
        <p:nvPicPr>
          <p:cNvPr id="6" name="Picture 5">
            <a:extLst>
              <a:ext uri="{FF2B5EF4-FFF2-40B4-BE49-F238E27FC236}">
                <a16:creationId xmlns:a16="http://schemas.microsoft.com/office/drawing/2014/main" id="{F4B37374-5632-217D-1250-E102D92CFF0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Tree>
    <p:extLst>
      <p:ext uri="{BB962C8B-B14F-4D97-AF65-F5344CB8AC3E}">
        <p14:creationId xmlns:p14="http://schemas.microsoft.com/office/powerpoint/2010/main" val="3577112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1087"/>
          </a:xfrm>
          <a:prstGeom prst="rect">
            <a:avLst/>
          </a:prstGeom>
          <a:noFill/>
        </p:spPr>
        <p:txBody>
          <a:bodyPr wrap="square" rtlCol="0">
            <a:spAutoFit/>
          </a:bodyPr>
          <a:lstStyle/>
          <a:p>
            <a:pPr>
              <a:lnSpc>
                <a:spcPts val="4000"/>
              </a:lnSpc>
            </a:pPr>
            <a:r>
              <a:rPr lang="en-US" sz="2000" b="1" u="sng" dirty="0"/>
              <a:t>STEP 13f: Configure a Logic App</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You will be prompted to sign in to your Outlook365 account (standard Wake Tech key account login) and then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Send an email (V2)</a:t>
            </a:r>
            <a:r>
              <a:rPr lang="en-US" kern="100" dirty="0">
                <a:effectLst/>
                <a:latin typeface="Calibri" panose="020F0502020204030204" pitchFamily="34" charset="0"/>
                <a:ea typeface="Calibri" panose="020F0502020204030204" pitchFamily="34" charset="0"/>
                <a:cs typeface="Times New Roman" panose="02020603050405020304" pitchFamily="18" charset="0"/>
              </a:rPr>
              <a:t> properties pane will appear. Fill in the parameters of the email message as in the example on the right (be sure to use your own email address in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To</a:t>
            </a:r>
            <a:r>
              <a:rPr lang="en-US" kern="100" dirty="0">
                <a:effectLst/>
                <a:latin typeface="Calibri" panose="020F0502020204030204" pitchFamily="34" charset="0"/>
                <a:ea typeface="Calibri" panose="020F0502020204030204" pitchFamily="34" charset="0"/>
                <a:cs typeface="Times New Roman" panose="02020603050405020304" pitchFamily="18" charset="0"/>
              </a:rPr>
              <a:t> field)</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a:t>
            </a:r>
            <a:r>
              <a:rPr lang="en-US"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Save</a:t>
            </a:r>
            <a:r>
              <a:rPr lang="en-US" kern="100" dirty="0">
                <a:effectLst/>
                <a:latin typeface="Calibri" panose="020F0502020204030204" pitchFamily="34" charset="0"/>
                <a:ea typeface="Calibri" panose="020F0502020204030204" pitchFamily="34" charset="0"/>
                <a:cs typeface="Times New Roman" panose="02020603050405020304" pitchFamily="18" charset="0"/>
              </a:rPr>
              <a:t> button.</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Your logic app is now ready to process IoT device messages and send notifications to your email account.</a:t>
            </a:r>
          </a:p>
        </p:txBody>
      </p:sp>
      <p:pic>
        <p:nvPicPr>
          <p:cNvPr id="11" name="Picture 10" descr="Microsoft Azure logo transparent PNG ...">
            <a:extLst>
              <a:ext uri="{FF2B5EF4-FFF2-40B4-BE49-F238E27FC236}">
                <a16:creationId xmlns:a16="http://schemas.microsoft.com/office/drawing/2014/main" id="{39D02862-BEC0-11B9-C458-06529F9E5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578499F-797E-D5AA-260F-7DFD7437A3D9}"/>
              </a:ext>
            </a:extLst>
          </p:cNvPr>
          <p:cNvPicPr>
            <a:picLocks noChangeAspect="1"/>
          </p:cNvPicPr>
          <p:nvPr/>
        </p:nvPicPr>
        <p:blipFill>
          <a:blip r:embed="rId7"/>
          <a:stretch>
            <a:fillRect/>
          </a:stretch>
        </p:blipFill>
        <p:spPr>
          <a:xfrm>
            <a:off x="6610409" y="2364681"/>
            <a:ext cx="4522914" cy="2066813"/>
          </a:xfrm>
          <a:prstGeom prst="rect">
            <a:avLst/>
          </a:prstGeom>
        </p:spPr>
      </p:pic>
      <p:sp>
        <p:nvSpPr>
          <p:cNvPr id="19" name="Arrow: Left 18">
            <a:extLst>
              <a:ext uri="{FF2B5EF4-FFF2-40B4-BE49-F238E27FC236}">
                <a16:creationId xmlns:a16="http://schemas.microsoft.com/office/drawing/2014/main" id="{3F8DD167-9937-7E9C-A879-ED65F65A7C51}"/>
              </a:ext>
            </a:extLst>
          </p:cNvPr>
          <p:cNvSpPr/>
          <p:nvPr/>
        </p:nvSpPr>
        <p:spPr>
          <a:xfrm>
            <a:off x="10119206" y="285477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48923AD8-EF09-652F-F6A9-41698D17D1CA}"/>
              </a:ext>
            </a:extLst>
          </p:cNvPr>
          <p:cNvSpPr/>
          <p:nvPr/>
        </p:nvSpPr>
        <p:spPr>
          <a:xfrm>
            <a:off x="10667812" y="28165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3" name="Arrow: Left 22">
            <a:extLst>
              <a:ext uri="{FF2B5EF4-FFF2-40B4-BE49-F238E27FC236}">
                <a16:creationId xmlns:a16="http://schemas.microsoft.com/office/drawing/2014/main" id="{B3C26FAE-CCBF-FC5D-0D5B-91FEBFF87DD4}"/>
              </a:ext>
            </a:extLst>
          </p:cNvPr>
          <p:cNvSpPr/>
          <p:nvPr/>
        </p:nvSpPr>
        <p:spPr>
          <a:xfrm>
            <a:off x="7657856"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68585C10-1093-C451-DD4F-5F55C1C75BCC}"/>
              </a:ext>
            </a:extLst>
          </p:cNvPr>
          <p:cNvSpPr/>
          <p:nvPr/>
        </p:nvSpPr>
        <p:spPr>
          <a:xfrm>
            <a:off x="8193968" y="265743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291920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3789" y="1298534"/>
            <a:ext cx="3842023" cy="5128776"/>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configured the Logic App</a:t>
            </a:r>
          </a:p>
          <a:p>
            <a:pPr>
              <a:lnSpc>
                <a:spcPts val="4000"/>
              </a:lnSpc>
            </a:pPr>
            <a:r>
              <a:rPr lang="en-US" sz="1200" dirty="0">
                <a:solidFill>
                  <a:schemeClr val="tx1"/>
                </a:solidFill>
              </a:rPr>
              <a:t>Start up the IOT Hub Device Simulator app and let it run long enough to generate a message or 2 (~30 seconds). The polling cycle for our logic app to check the service bus queue is set by default to 3 minutes so you might have to wait a short time but if things are configured correctly, you should receive a few email messages alerting you to the arrival of IoT messages in your IoT Hub.</a:t>
            </a: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591508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1087"/>
          </a:xfrm>
          <a:prstGeom prst="rect">
            <a:avLst/>
          </a:prstGeom>
          <a:noFill/>
        </p:spPr>
        <p:txBody>
          <a:bodyPr wrap="square" rtlCol="0">
            <a:spAutoFit/>
          </a:bodyPr>
          <a:lstStyle/>
          <a:p>
            <a:pPr>
              <a:lnSpc>
                <a:spcPts val="4000"/>
              </a:lnSpc>
            </a:pPr>
            <a:r>
              <a:rPr lang="en-US" sz="2000" b="1" u="sng" dirty="0"/>
              <a:t>Troubleshooting Tips</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On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Overview</a:t>
            </a:r>
            <a:r>
              <a:rPr lang="en-US" kern="100" dirty="0">
                <a:effectLst/>
                <a:latin typeface="Calibri" panose="020F0502020204030204" pitchFamily="34" charset="0"/>
                <a:ea typeface="Calibri" panose="020F0502020204030204" pitchFamily="34" charset="0"/>
                <a:cs typeface="Times New Roman" panose="02020603050405020304" pitchFamily="18" charset="0"/>
              </a:rPr>
              <a:t> screen of your Azure Logic App you can click on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Trigger history </a:t>
            </a:r>
            <a:r>
              <a:rPr lang="en-US" kern="100" dirty="0">
                <a:effectLst/>
                <a:latin typeface="Calibri" panose="020F0502020204030204" pitchFamily="34" charset="0"/>
                <a:ea typeface="Calibri" panose="020F0502020204030204" pitchFamily="34" charset="0"/>
                <a:cs typeface="Times New Roman" panose="02020603050405020304" pitchFamily="18" charset="0"/>
              </a:rPr>
              <a:t>tab to see if/when your logic app is polling the service bus queue (and if it’s finding anything)</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You can also view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Runs history </a:t>
            </a:r>
            <a:r>
              <a:rPr lang="en-US" kern="100" dirty="0">
                <a:latin typeface="Calibri" panose="020F0502020204030204" pitchFamily="34" charset="0"/>
                <a:ea typeface="Calibri" panose="020F0502020204030204" pitchFamily="34" charset="0"/>
                <a:cs typeface="Times New Roman" panose="02020603050405020304" pitchFamily="18" charset="0"/>
              </a:rPr>
              <a:t>tab and drill into the individual runs for details on any errors that occur </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Finally, be aware that you can reduce the polling interval on the queue polling cycle if you don’t want to wait 3 minutes between each poll</a:t>
            </a:r>
          </a:p>
        </p:txBody>
      </p:sp>
      <p:pic>
        <p:nvPicPr>
          <p:cNvPr id="11" name="Picture 10" descr="Microsoft Azure logo transparent PNG ...">
            <a:extLst>
              <a:ext uri="{FF2B5EF4-FFF2-40B4-BE49-F238E27FC236}">
                <a16:creationId xmlns:a16="http://schemas.microsoft.com/office/drawing/2014/main" id="{39D02862-BEC0-11B9-C458-06529F9E5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D1B4E3-BA2C-7A4C-0520-4C3F1A04C845}"/>
              </a:ext>
            </a:extLst>
          </p:cNvPr>
          <p:cNvPicPr>
            <a:picLocks noChangeAspect="1"/>
          </p:cNvPicPr>
          <p:nvPr/>
        </p:nvPicPr>
        <p:blipFill>
          <a:blip r:embed="rId7"/>
          <a:stretch>
            <a:fillRect/>
          </a:stretch>
        </p:blipFill>
        <p:spPr>
          <a:xfrm>
            <a:off x="6641857" y="4293412"/>
            <a:ext cx="2560136" cy="1811956"/>
          </a:xfrm>
          <a:prstGeom prst="rect">
            <a:avLst/>
          </a:prstGeom>
        </p:spPr>
      </p:pic>
      <p:pic>
        <p:nvPicPr>
          <p:cNvPr id="10" name="Picture 9">
            <a:extLst>
              <a:ext uri="{FF2B5EF4-FFF2-40B4-BE49-F238E27FC236}">
                <a16:creationId xmlns:a16="http://schemas.microsoft.com/office/drawing/2014/main" id="{9FAD49D2-D244-5674-E05B-1D154DA32AE3}"/>
              </a:ext>
            </a:extLst>
          </p:cNvPr>
          <p:cNvPicPr>
            <a:picLocks noChangeAspect="1"/>
          </p:cNvPicPr>
          <p:nvPr/>
        </p:nvPicPr>
        <p:blipFill>
          <a:blip r:embed="rId8"/>
          <a:stretch>
            <a:fillRect/>
          </a:stretch>
        </p:blipFill>
        <p:spPr>
          <a:xfrm>
            <a:off x="6598349" y="1396562"/>
            <a:ext cx="3961398" cy="2673845"/>
          </a:xfrm>
          <a:prstGeom prst="rect">
            <a:avLst/>
          </a:prstGeom>
        </p:spPr>
      </p:pic>
      <p:pic>
        <p:nvPicPr>
          <p:cNvPr id="13" name="Picture 12">
            <a:extLst>
              <a:ext uri="{FF2B5EF4-FFF2-40B4-BE49-F238E27FC236}">
                <a16:creationId xmlns:a16="http://schemas.microsoft.com/office/drawing/2014/main" id="{6E23FA6A-1752-479C-CA4F-B666A6C595ED}"/>
              </a:ext>
            </a:extLst>
          </p:cNvPr>
          <p:cNvPicPr>
            <a:picLocks noChangeAspect="1"/>
          </p:cNvPicPr>
          <p:nvPr/>
        </p:nvPicPr>
        <p:blipFill>
          <a:blip r:embed="rId9"/>
          <a:stretch>
            <a:fillRect/>
          </a:stretch>
        </p:blipFill>
        <p:spPr>
          <a:xfrm>
            <a:off x="9368243" y="4358866"/>
            <a:ext cx="1654545" cy="1756746"/>
          </a:xfrm>
          <a:prstGeom prst="rect">
            <a:avLst/>
          </a:prstGeom>
        </p:spPr>
      </p:pic>
      <p:sp>
        <p:nvSpPr>
          <p:cNvPr id="14" name="Arrow: Left 13">
            <a:extLst>
              <a:ext uri="{FF2B5EF4-FFF2-40B4-BE49-F238E27FC236}">
                <a16:creationId xmlns:a16="http://schemas.microsoft.com/office/drawing/2014/main" id="{5D20CDFD-DF8E-04C0-9090-D54B935FFEF4}"/>
              </a:ext>
            </a:extLst>
          </p:cNvPr>
          <p:cNvSpPr/>
          <p:nvPr/>
        </p:nvSpPr>
        <p:spPr>
          <a:xfrm>
            <a:off x="8954343" y="29801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71A27809-EDCF-D5B9-5F63-2625A5BF865A}"/>
              </a:ext>
            </a:extLst>
          </p:cNvPr>
          <p:cNvSpPr/>
          <p:nvPr/>
        </p:nvSpPr>
        <p:spPr>
          <a:xfrm>
            <a:off x="9502949" y="29419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78911BD7-B661-E421-C019-5455D651D62A}"/>
              </a:ext>
            </a:extLst>
          </p:cNvPr>
          <p:cNvSpPr/>
          <p:nvPr/>
        </p:nvSpPr>
        <p:spPr>
          <a:xfrm>
            <a:off x="7426625" y="50003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AACEACD8-2CFA-0D35-E12A-C797E8BD90EA}"/>
              </a:ext>
            </a:extLst>
          </p:cNvPr>
          <p:cNvSpPr/>
          <p:nvPr/>
        </p:nvSpPr>
        <p:spPr>
          <a:xfrm>
            <a:off x="7964818" y="497628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19" name="Arrow: Left 18">
            <a:extLst>
              <a:ext uri="{FF2B5EF4-FFF2-40B4-BE49-F238E27FC236}">
                <a16:creationId xmlns:a16="http://schemas.microsoft.com/office/drawing/2014/main" id="{7A67B3CA-DA62-7974-5E94-4BE36BE45E4E}"/>
              </a:ext>
            </a:extLst>
          </p:cNvPr>
          <p:cNvSpPr/>
          <p:nvPr/>
        </p:nvSpPr>
        <p:spPr>
          <a:xfrm rot="10800000">
            <a:off x="7593460" y="2986819"/>
            <a:ext cx="495300" cy="5905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99898DCD-4225-F3EF-8513-1806A67BA5E5}"/>
              </a:ext>
            </a:extLst>
          </p:cNvPr>
          <p:cNvSpPr/>
          <p:nvPr/>
        </p:nvSpPr>
        <p:spPr>
          <a:xfrm>
            <a:off x="7357274" y="29500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1" name="Arrow: Left 20">
            <a:extLst>
              <a:ext uri="{FF2B5EF4-FFF2-40B4-BE49-F238E27FC236}">
                <a16:creationId xmlns:a16="http://schemas.microsoft.com/office/drawing/2014/main" id="{D9A470D0-8170-C875-A5EB-1C20903C64C9}"/>
              </a:ext>
            </a:extLst>
          </p:cNvPr>
          <p:cNvSpPr/>
          <p:nvPr/>
        </p:nvSpPr>
        <p:spPr>
          <a:xfrm>
            <a:off x="10312097" y="53813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008FE164-EB38-884B-2D8A-2060E2195CB8}"/>
              </a:ext>
            </a:extLst>
          </p:cNvPr>
          <p:cNvSpPr/>
          <p:nvPr/>
        </p:nvSpPr>
        <p:spPr>
          <a:xfrm>
            <a:off x="10850290" y="53573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04276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61413"/>
          </a:xfrm>
          <a:prstGeom prst="rect">
            <a:avLst/>
          </a:prstGeom>
          <a:noFill/>
        </p:spPr>
        <p:txBody>
          <a:bodyPr wrap="square" rtlCol="0">
            <a:spAutoFit/>
          </a:bodyPr>
          <a:lstStyle/>
          <a:p>
            <a:pPr>
              <a:lnSpc>
                <a:spcPts val="4000"/>
              </a:lnSpc>
            </a:pPr>
            <a:r>
              <a:rPr lang="en-US" sz="2000" b="1" u="sng" dirty="0"/>
              <a:t>Adding Conditional Logic</a:t>
            </a:r>
          </a:p>
          <a:p>
            <a:pPr>
              <a:lnSpc>
                <a:spcPts val="4000"/>
              </a:lnSpc>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latin typeface="Calibri" panose="020F0502020204030204" pitchFamily="34" charset="0"/>
                <a:ea typeface="Calibri" panose="020F0502020204030204" pitchFamily="34" charset="0"/>
                <a:cs typeface="Times New Roman" panose="02020603050405020304" pitchFamily="18" charset="0"/>
              </a:rPr>
              <a:t>In this step, we will explore some of the true power of the Azure Logic resource. The diagram on the right shows an expanded Logic App where we parse the contents of the IoT device message, pull out the temp data and then decide whether to send an email or open a Teams chat based on that value</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computer&#10;&#10;Description automatically generated">
            <a:extLst>
              <a:ext uri="{FF2B5EF4-FFF2-40B4-BE49-F238E27FC236}">
                <a16:creationId xmlns:a16="http://schemas.microsoft.com/office/drawing/2014/main" id="{42E47B7C-B2E4-74C4-675E-32B7667E6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1465" y="1629464"/>
            <a:ext cx="3088372" cy="4488523"/>
          </a:xfrm>
          <a:prstGeom prst="rect">
            <a:avLst/>
          </a:prstGeom>
        </p:spPr>
      </p:pic>
    </p:spTree>
    <p:extLst>
      <p:ext uri="{BB962C8B-B14F-4D97-AF65-F5344CB8AC3E}">
        <p14:creationId xmlns:p14="http://schemas.microsoft.com/office/powerpoint/2010/main" val="3463396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14a: Add Conditional Logic</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Open your existing </a:t>
            </a:r>
            <a:r>
              <a:rPr lang="en-US" sz="1600"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iotwkshp</a:t>
            </a:r>
            <a:r>
              <a:rPr lang="en-US" sz="1600" kern="100" dirty="0">
                <a:latin typeface="Calibri" panose="020F0502020204030204" pitchFamily="34" charset="0"/>
                <a:ea typeface="Calibri" panose="020F0502020204030204" pitchFamily="34" charset="0"/>
                <a:cs typeface="Times New Roman" panose="02020603050405020304" pitchFamily="18" charset="0"/>
              </a:rPr>
              <a:t> Azure Logic and launch the Logic app designer tool.  Click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sz="1600" kern="100" dirty="0">
                <a:latin typeface="Calibri" panose="020F0502020204030204" pitchFamily="34" charset="0"/>
                <a:ea typeface="Calibri" panose="020F0502020204030204" pitchFamily="34" charset="0"/>
                <a:cs typeface="Times New Roman" panose="02020603050405020304" pitchFamily="18" charset="0"/>
              </a:rPr>
              <a:t> icon below the initial trigger event box and click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 </a:t>
            </a:r>
            <a:r>
              <a:rPr lang="en-US" sz="1600" kern="100" dirty="0">
                <a:latin typeface="Calibri" panose="020F0502020204030204" pitchFamily="34" charset="0"/>
                <a:ea typeface="Calibri" panose="020F0502020204030204" pitchFamily="34" charset="0"/>
                <a:cs typeface="Times New Roman" panose="02020603050405020304" pitchFamily="18" charset="0"/>
              </a:rPr>
              <a:t>action and select it. Play around with the interface to become familiar with it and configure the action as shown  on the right. </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FC7AB64-EE3A-01C1-6B58-7685307C3860}"/>
              </a:ext>
            </a:extLst>
          </p:cNvPr>
          <p:cNvSpPr txBox="1"/>
          <p:nvPr/>
        </p:nvSpPr>
        <p:spPr>
          <a:xfrm>
            <a:off x="6768336" y="4157841"/>
            <a:ext cx="4254630" cy="1569660"/>
          </a:xfrm>
          <a:prstGeom prst="rect">
            <a:avLst/>
          </a:prstGeom>
          <a:noFill/>
        </p:spPr>
        <p:txBody>
          <a:bodyPr wrap="square" rtlCol="0">
            <a:spAutoFit/>
          </a:bodyPr>
          <a:lstStyle/>
          <a:p>
            <a:r>
              <a:rPr lang="en-US" sz="1600" kern="100" dirty="0">
                <a:latin typeface="Calibri" panose="020F0502020204030204" pitchFamily="34" charset="0"/>
                <a:ea typeface="Calibri" panose="020F0502020204030204" pitchFamily="34" charset="0"/>
                <a:cs typeface="Times New Roman" panose="02020603050405020304" pitchFamily="18" charset="0"/>
              </a:rPr>
              <a:t>Note that the key to understanding this step is that we are taking the initial message that arrives in the service bus queue, decoding it (it defaults to being base64 encoded) and then storing it into a variable so that we can make a conditional decision about what to do with it.</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064B74FC-9411-6DD4-D8EC-EF0525D70603}"/>
              </a:ext>
            </a:extLst>
          </p:cNvPr>
          <p:cNvPicPr>
            <a:picLocks noChangeAspect="1"/>
          </p:cNvPicPr>
          <p:nvPr/>
        </p:nvPicPr>
        <p:blipFill>
          <a:blip r:embed="rId7"/>
          <a:stretch>
            <a:fillRect/>
          </a:stretch>
        </p:blipFill>
        <p:spPr>
          <a:xfrm>
            <a:off x="6630524" y="1396562"/>
            <a:ext cx="1773515" cy="2338871"/>
          </a:xfrm>
          <a:prstGeom prst="rect">
            <a:avLst/>
          </a:prstGeom>
        </p:spPr>
      </p:pic>
      <p:pic>
        <p:nvPicPr>
          <p:cNvPr id="14" name="Picture 13">
            <a:extLst>
              <a:ext uri="{FF2B5EF4-FFF2-40B4-BE49-F238E27FC236}">
                <a16:creationId xmlns:a16="http://schemas.microsoft.com/office/drawing/2014/main" id="{C1E117DC-5017-9552-20E3-69A291B02B23}"/>
              </a:ext>
            </a:extLst>
          </p:cNvPr>
          <p:cNvPicPr>
            <a:picLocks noChangeAspect="1"/>
          </p:cNvPicPr>
          <p:nvPr/>
        </p:nvPicPr>
        <p:blipFill>
          <a:blip r:embed="rId8"/>
          <a:stretch>
            <a:fillRect/>
          </a:stretch>
        </p:blipFill>
        <p:spPr>
          <a:xfrm>
            <a:off x="8630659" y="1957002"/>
            <a:ext cx="2364932" cy="1319962"/>
          </a:xfrm>
          <a:prstGeom prst="rect">
            <a:avLst/>
          </a:prstGeom>
        </p:spPr>
      </p:pic>
      <p:sp>
        <p:nvSpPr>
          <p:cNvPr id="15" name="Arrow: Left 14">
            <a:extLst>
              <a:ext uri="{FF2B5EF4-FFF2-40B4-BE49-F238E27FC236}">
                <a16:creationId xmlns:a16="http://schemas.microsoft.com/office/drawing/2014/main" id="{50AC2A1C-6B98-8C73-EC2C-A433B42D4E8E}"/>
              </a:ext>
            </a:extLst>
          </p:cNvPr>
          <p:cNvSpPr/>
          <p:nvPr/>
        </p:nvSpPr>
        <p:spPr>
          <a:xfrm>
            <a:off x="7674275" y="258550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B52950F-7524-F2CC-0976-C913599066F8}"/>
              </a:ext>
            </a:extLst>
          </p:cNvPr>
          <p:cNvSpPr/>
          <p:nvPr/>
        </p:nvSpPr>
        <p:spPr>
          <a:xfrm>
            <a:off x="8222881" y="254728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B291286F-A674-AE14-D9AB-F443CA4AA097}"/>
              </a:ext>
            </a:extLst>
          </p:cNvPr>
          <p:cNvSpPr/>
          <p:nvPr/>
        </p:nvSpPr>
        <p:spPr>
          <a:xfrm>
            <a:off x="9281551" y="306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61E4BF1-0360-2481-7CF9-EBF8BB00DC98}"/>
              </a:ext>
            </a:extLst>
          </p:cNvPr>
          <p:cNvSpPr/>
          <p:nvPr/>
        </p:nvSpPr>
        <p:spPr>
          <a:xfrm>
            <a:off x="9819744" y="3037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4054230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26908"/>
          </a:xfrm>
          <a:prstGeom prst="rect">
            <a:avLst/>
          </a:prstGeom>
          <a:noFill/>
        </p:spPr>
        <p:txBody>
          <a:bodyPr wrap="square" rtlCol="0">
            <a:spAutoFit/>
          </a:bodyPr>
          <a:lstStyle/>
          <a:p>
            <a:pPr>
              <a:lnSpc>
                <a:spcPts val="4000"/>
              </a:lnSpc>
            </a:pPr>
            <a:r>
              <a:rPr lang="en-US" sz="2000" b="1" u="sng" dirty="0"/>
              <a:t>STEP 14b: Add Conditional Logic</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Note that you can change the name of an action by clicking it (I have changed the default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 </a:t>
            </a:r>
            <a:r>
              <a:rPr lang="en-US" kern="100" dirty="0">
                <a:latin typeface="Calibri" panose="020F0502020204030204" pitchFamily="34" charset="0"/>
                <a:ea typeface="Calibri" panose="020F0502020204030204" pitchFamily="34" charset="0"/>
                <a:cs typeface="Times New Roman" panose="02020603050405020304" pitchFamily="18" charset="0"/>
              </a:rPr>
              <a:t>action name to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a:t>
            </a:r>
            <a:r>
              <a:rPr lang="en-US"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msgbody</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 variable</a:t>
            </a:r>
            <a:r>
              <a:rPr lang="en-US"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The value setting for the variable can be built by drilling down through the available Functions and Dynamic content values. It may be simplest for you just to copy the text below:</a:t>
            </a:r>
          </a:p>
          <a:p>
            <a:pPr algn="ctr">
              <a:lnSpc>
                <a:spcPts val="4000"/>
              </a:lnSpc>
            </a:pPr>
            <a:r>
              <a:rPr lang="en-US" sz="1050" b="0" dirty="0">
                <a:solidFill>
                  <a:srgbClr val="000000"/>
                </a:solidFill>
                <a:effectLst/>
                <a:latin typeface="Courier New" panose="02070309020205020404" pitchFamily="49" charset="0"/>
                <a:cs typeface="Courier New" panose="02070309020205020404" pitchFamily="49" charset="0"/>
              </a:rPr>
              <a:t>base64ToString(</a:t>
            </a:r>
            <a:r>
              <a:rPr lang="en-US" sz="1050" b="0" dirty="0" err="1">
                <a:solidFill>
                  <a:srgbClr val="000000"/>
                </a:solidFill>
                <a:effectLst/>
                <a:latin typeface="Courier New" panose="02070309020205020404" pitchFamily="49" charset="0"/>
                <a:cs typeface="Courier New" panose="02070309020205020404" pitchFamily="49" charset="0"/>
              </a:rPr>
              <a:t>triggerBody</a:t>
            </a:r>
            <a:r>
              <a:rPr lang="en-US" sz="1050" b="0" dirty="0">
                <a:solidFill>
                  <a:srgbClr val="000000"/>
                </a:solidFill>
                <a:effectLst/>
                <a:latin typeface="Courier New" panose="02070309020205020404" pitchFamily="49" charset="0"/>
                <a:cs typeface="Courier New" panose="02070309020205020404" pitchFamily="49" charset="0"/>
              </a:rPr>
              <a:t>()?['</a:t>
            </a:r>
            <a:r>
              <a:rPr lang="en-US" sz="1050" b="0" dirty="0" err="1">
                <a:solidFill>
                  <a:srgbClr val="000000"/>
                </a:solidFill>
                <a:effectLst/>
                <a:latin typeface="Courier New" panose="02070309020205020404" pitchFamily="49" charset="0"/>
                <a:cs typeface="Courier New" panose="02070309020205020404" pitchFamily="49" charset="0"/>
              </a:rPr>
              <a:t>ContentData</a:t>
            </a:r>
            <a:r>
              <a:rPr lang="en-US" sz="1050" b="0" dirty="0">
                <a:solidFill>
                  <a:srgbClr val="000000"/>
                </a:solidFill>
                <a:effectLst/>
                <a:latin typeface="Courier New" panose="02070309020205020404" pitchFamily="49" charset="0"/>
                <a:cs typeface="Courier New" panose="02070309020205020404" pitchFamily="49" charset="0"/>
              </a:rPr>
              <a: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E267ED-8EA1-7AAC-3A39-27C797D628EE}"/>
              </a:ext>
            </a:extLst>
          </p:cNvPr>
          <p:cNvPicPr>
            <a:picLocks noChangeAspect="1"/>
          </p:cNvPicPr>
          <p:nvPr/>
        </p:nvPicPr>
        <p:blipFill>
          <a:blip r:embed="rId7"/>
          <a:stretch>
            <a:fillRect/>
          </a:stretch>
        </p:blipFill>
        <p:spPr>
          <a:xfrm>
            <a:off x="6661056" y="1585292"/>
            <a:ext cx="4245448" cy="3824829"/>
          </a:xfrm>
          <a:prstGeom prst="rect">
            <a:avLst/>
          </a:prstGeom>
        </p:spPr>
      </p:pic>
      <p:sp>
        <p:nvSpPr>
          <p:cNvPr id="15" name="Arrow: Left 14">
            <a:extLst>
              <a:ext uri="{FF2B5EF4-FFF2-40B4-BE49-F238E27FC236}">
                <a16:creationId xmlns:a16="http://schemas.microsoft.com/office/drawing/2014/main" id="{50AC2A1C-6B98-8C73-EC2C-A433B42D4E8E}"/>
              </a:ext>
            </a:extLst>
          </p:cNvPr>
          <p:cNvSpPr/>
          <p:nvPr/>
        </p:nvSpPr>
        <p:spPr>
          <a:xfrm>
            <a:off x="10436225" y="16626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B52950F-7524-F2CC-0976-C913599066F8}"/>
              </a:ext>
            </a:extLst>
          </p:cNvPr>
          <p:cNvSpPr/>
          <p:nvPr/>
        </p:nvSpPr>
        <p:spPr>
          <a:xfrm>
            <a:off x="10985428" y="163114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B291286F-A674-AE14-D9AB-F443CA4AA097}"/>
              </a:ext>
            </a:extLst>
          </p:cNvPr>
          <p:cNvSpPr/>
          <p:nvPr/>
        </p:nvSpPr>
        <p:spPr>
          <a:xfrm>
            <a:off x="7620773" y="2726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61E4BF1-0360-2481-7CF9-EBF8BB00DC98}"/>
              </a:ext>
            </a:extLst>
          </p:cNvPr>
          <p:cNvSpPr/>
          <p:nvPr/>
        </p:nvSpPr>
        <p:spPr>
          <a:xfrm>
            <a:off x="8166570" y="27025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144382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1087"/>
          </a:xfrm>
          <a:prstGeom prst="rect">
            <a:avLst/>
          </a:prstGeom>
          <a:noFill/>
        </p:spPr>
        <p:txBody>
          <a:bodyPr wrap="square" rtlCol="0">
            <a:spAutoFit/>
          </a:bodyPr>
          <a:lstStyle/>
          <a:p>
            <a:pPr>
              <a:lnSpc>
                <a:spcPts val="4000"/>
              </a:lnSpc>
            </a:pPr>
            <a:r>
              <a:rPr lang="en-US" sz="2000" b="1" u="sng" dirty="0"/>
              <a:t>STEP 14c: Add Conditional Logic</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We now have the IoT message in a variable that the Azure Logic resource can access and split it into its component parts. The message is in JSON format so we will use a second Azure Logic action to parse it.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Click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a:t>
            </a:r>
            <a:r>
              <a:rPr lang="en-US" kern="100" dirty="0">
                <a:latin typeface="Calibri" panose="020F0502020204030204" pitchFamily="34" charset="0"/>
                <a:ea typeface="Calibri" panose="020F0502020204030204" pitchFamily="34" charset="0"/>
                <a:cs typeface="Times New Roman" panose="02020603050405020304" pitchFamily="18" charset="0"/>
              </a:rPr>
              <a:t> action box. In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kern="100" dirty="0">
                <a:latin typeface="Calibri" panose="020F0502020204030204" pitchFamily="34" charset="0"/>
                <a:ea typeface="Calibri" panose="020F0502020204030204" pitchFamily="34" charset="0"/>
                <a:cs typeface="Times New Roman" panose="02020603050405020304" pitchFamily="18" charset="0"/>
              </a:rPr>
              <a:t> panel, find / select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Parse JSON</a:t>
            </a:r>
            <a:r>
              <a:rPr lang="en-US" kern="100" dirty="0">
                <a:latin typeface="Calibri" panose="020F0502020204030204" pitchFamily="34" charset="0"/>
                <a:ea typeface="Calibri" panose="020F0502020204030204" pitchFamily="34" charset="0"/>
                <a:cs typeface="Times New Roman" panose="02020603050405020304" pitchFamily="18" charset="0"/>
              </a:rPr>
              <a:t> action.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Configure it as shown in the screenshot on the right.  You can copy-paste the text if needed</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77CFBD-5956-DCBF-D3C5-75035A311949}"/>
              </a:ext>
            </a:extLst>
          </p:cNvPr>
          <p:cNvSpPr txBox="1"/>
          <p:nvPr/>
        </p:nvSpPr>
        <p:spPr>
          <a:xfrm>
            <a:off x="6828380" y="3953279"/>
            <a:ext cx="4091233" cy="2123658"/>
          </a:xfrm>
          <a:prstGeom prst="rect">
            <a:avLst/>
          </a:prstGeom>
          <a:noFill/>
          <a:ln>
            <a:solidFill>
              <a:schemeClr val="dk1">
                <a:shade val="15000"/>
              </a:schemeClr>
            </a:solidFill>
          </a:ln>
        </p:spPr>
        <p:txBody>
          <a:bodyPr wrap="square" rtlCol="0">
            <a:spAutoFit/>
          </a:bodyPr>
          <a:lstStyle/>
          <a:p>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"object"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"properties"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"string"</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"temp"</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"integer"</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8DDC02EC-6E31-45C4-D9F0-10D57AA19FAC}"/>
              </a:ext>
            </a:extLst>
          </p:cNvPr>
          <p:cNvPicPr>
            <a:picLocks noChangeAspect="1"/>
          </p:cNvPicPr>
          <p:nvPr/>
        </p:nvPicPr>
        <p:blipFill>
          <a:blip r:embed="rId7"/>
          <a:stretch>
            <a:fillRect/>
          </a:stretch>
        </p:blipFill>
        <p:spPr>
          <a:xfrm>
            <a:off x="6751454" y="1444526"/>
            <a:ext cx="1203252" cy="2199936"/>
          </a:xfrm>
          <a:prstGeom prst="rect">
            <a:avLst/>
          </a:prstGeom>
        </p:spPr>
      </p:pic>
      <p:sp>
        <p:nvSpPr>
          <p:cNvPr id="17" name="Arrow: Left 16">
            <a:extLst>
              <a:ext uri="{FF2B5EF4-FFF2-40B4-BE49-F238E27FC236}">
                <a16:creationId xmlns:a16="http://schemas.microsoft.com/office/drawing/2014/main" id="{A3E42FD3-3ADD-0C15-3F7F-3A1785F89341}"/>
              </a:ext>
            </a:extLst>
          </p:cNvPr>
          <p:cNvSpPr/>
          <p:nvPr/>
        </p:nvSpPr>
        <p:spPr>
          <a:xfrm>
            <a:off x="7427114" y="283608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6BA9EC23-EB20-DE13-AF07-8C086973C6F1}"/>
              </a:ext>
            </a:extLst>
          </p:cNvPr>
          <p:cNvSpPr/>
          <p:nvPr/>
        </p:nvSpPr>
        <p:spPr>
          <a:xfrm>
            <a:off x="7976317" y="2804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Arrow: Left 20">
            <a:extLst>
              <a:ext uri="{FF2B5EF4-FFF2-40B4-BE49-F238E27FC236}">
                <a16:creationId xmlns:a16="http://schemas.microsoft.com/office/drawing/2014/main" id="{D3A550CF-63B1-29DD-9114-A1D8BC68DDD6}"/>
              </a:ext>
            </a:extLst>
          </p:cNvPr>
          <p:cNvSpPr/>
          <p:nvPr/>
        </p:nvSpPr>
        <p:spPr>
          <a:xfrm>
            <a:off x="9449703" y="4649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EE7CF6D1-4D77-B080-233C-B0FD6A04D84E}"/>
              </a:ext>
            </a:extLst>
          </p:cNvPr>
          <p:cNvSpPr/>
          <p:nvPr/>
        </p:nvSpPr>
        <p:spPr>
          <a:xfrm>
            <a:off x="9998906" y="46177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24" name="Picture 23">
            <a:extLst>
              <a:ext uri="{FF2B5EF4-FFF2-40B4-BE49-F238E27FC236}">
                <a16:creationId xmlns:a16="http://schemas.microsoft.com/office/drawing/2014/main" id="{7C0C16FD-33E4-B3BD-AF67-9A78D57B69D1}"/>
              </a:ext>
            </a:extLst>
          </p:cNvPr>
          <p:cNvPicPr>
            <a:picLocks noChangeAspect="1"/>
          </p:cNvPicPr>
          <p:nvPr/>
        </p:nvPicPr>
        <p:blipFill>
          <a:blip r:embed="rId8"/>
          <a:stretch>
            <a:fillRect/>
          </a:stretch>
        </p:blipFill>
        <p:spPr>
          <a:xfrm>
            <a:off x="8167117" y="1924652"/>
            <a:ext cx="2752496" cy="1986429"/>
          </a:xfrm>
          <a:prstGeom prst="rect">
            <a:avLst/>
          </a:prstGeom>
        </p:spPr>
      </p:pic>
      <p:sp>
        <p:nvSpPr>
          <p:cNvPr id="19" name="Arrow: Left 18">
            <a:extLst>
              <a:ext uri="{FF2B5EF4-FFF2-40B4-BE49-F238E27FC236}">
                <a16:creationId xmlns:a16="http://schemas.microsoft.com/office/drawing/2014/main" id="{F7A04F95-3625-B5E6-0DA1-1A810784BD6C}"/>
              </a:ext>
            </a:extLst>
          </p:cNvPr>
          <p:cNvSpPr/>
          <p:nvPr/>
        </p:nvSpPr>
        <p:spPr>
          <a:xfrm>
            <a:off x="8903906" y="19749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C27FE1B0-990C-279A-E876-72DBB08D649A}"/>
              </a:ext>
            </a:extLst>
          </p:cNvPr>
          <p:cNvSpPr/>
          <p:nvPr/>
        </p:nvSpPr>
        <p:spPr>
          <a:xfrm>
            <a:off x="9449703" y="19508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5" name="TextBox 24">
            <a:extLst>
              <a:ext uri="{FF2B5EF4-FFF2-40B4-BE49-F238E27FC236}">
                <a16:creationId xmlns:a16="http://schemas.microsoft.com/office/drawing/2014/main" id="{65CE86E1-7179-F2B4-2F28-2977E73DA9FD}"/>
              </a:ext>
            </a:extLst>
          </p:cNvPr>
          <p:cNvSpPr txBox="1"/>
          <p:nvPr/>
        </p:nvSpPr>
        <p:spPr>
          <a:xfrm>
            <a:off x="7106515" y="6137373"/>
            <a:ext cx="3935414" cy="261610"/>
          </a:xfrm>
          <a:prstGeom prst="rect">
            <a:avLst/>
          </a:prstGeom>
          <a:noFill/>
        </p:spPr>
        <p:txBody>
          <a:bodyPr wrap="square" rtlCol="0">
            <a:spAutoFit/>
          </a:bodyPr>
          <a:lstStyle/>
          <a:p>
            <a:r>
              <a:rPr lang="en-US" sz="1100" dirty="0">
                <a:solidFill>
                  <a:srgbClr val="FF0000"/>
                </a:solidFill>
              </a:rPr>
              <a:t>Link for copy paste here: </a:t>
            </a:r>
            <a:r>
              <a:rPr lang="en-US" sz="1100" dirty="0">
                <a:solidFill>
                  <a:srgbClr val="FF0000"/>
                </a:solidFill>
                <a:hlinkClick r:id="rId9"/>
              </a:rPr>
              <a:t>https://tinyurl.com/4dtph495</a:t>
            </a:r>
            <a:endParaRPr lang="en-US" sz="1100" dirty="0">
              <a:solidFill>
                <a:srgbClr val="FF0000"/>
              </a:solidFill>
            </a:endParaRPr>
          </a:p>
        </p:txBody>
      </p:sp>
    </p:spTree>
    <p:extLst>
      <p:ext uri="{BB962C8B-B14F-4D97-AF65-F5344CB8AC3E}">
        <p14:creationId xmlns:p14="http://schemas.microsoft.com/office/powerpoint/2010/main" val="570044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7563"/>
          </a:xfrm>
          <a:prstGeom prst="rect">
            <a:avLst/>
          </a:prstGeom>
          <a:noFill/>
        </p:spPr>
        <p:txBody>
          <a:bodyPr wrap="square" rtlCol="0">
            <a:spAutoFit/>
          </a:bodyPr>
          <a:lstStyle/>
          <a:p>
            <a:pPr>
              <a:lnSpc>
                <a:spcPts val="4000"/>
              </a:lnSpc>
            </a:pPr>
            <a:r>
              <a:rPr lang="en-US" sz="2000" b="1" u="sng" dirty="0"/>
              <a:t>STEP 14d: Add Conditional Logic</a:t>
            </a:r>
          </a:p>
          <a:p>
            <a:pPr>
              <a:lnSpc>
                <a:spcPts val="4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Now we have the temp value sent in by the device in a variable that the Azure Logic app can use to make a decision.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Click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Parse JSON</a:t>
            </a:r>
            <a:r>
              <a:rPr lang="en-US" kern="100" dirty="0">
                <a:latin typeface="Calibri" panose="020F0502020204030204" pitchFamily="34" charset="0"/>
                <a:ea typeface="Calibri" panose="020F0502020204030204" pitchFamily="34" charset="0"/>
                <a:cs typeface="Times New Roman" panose="02020603050405020304" pitchFamily="18" charset="0"/>
              </a:rPr>
              <a:t> action box.</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In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Condition</a:t>
            </a:r>
            <a:r>
              <a:rPr lang="en-US" kern="100" dirty="0">
                <a:latin typeface="Calibri" panose="020F0502020204030204" pitchFamily="34" charset="0"/>
                <a:ea typeface="Calibri" panose="020F0502020204030204" pitchFamily="34" charset="0"/>
                <a:cs typeface="Times New Roman" panose="02020603050405020304" pitchFamily="18" charset="0"/>
              </a:rPr>
              <a:t> action and select it.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Configure as shown.  Click the lightning bolt icon to add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Body temp </a:t>
            </a:r>
            <a:r>
              <a:rPr lang="en-US" kern="100" dirty="0">
                <a:latin typeface="Calibri" panose="020F0502020204030204" pitchFamily="34" charset="0"/>
                <a:ea typeface="Calibri" panose="020F0502020204030204" pitchFamily="34" charset="0"/>
                <a:cs typeface="Times New Roman" panose="02020603050405020304" pitchFamily="18" charset="0"/>
              </a:rPr>
              <a:t>variable.  Set the condition to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is greater than </a:t>
            </a:r>
            <a:r>
              <a:rPr lang="en-US" kern="100" dirty="0">
                <a:latin typeface="Calibri" panose="020F0502020204030204" pitchFamily="34" charset="0"/>
                <a:ea typeface="Calibri" panose="020F0502020204030204" pitchFamily="34" charset="0"/>
                <a:cs typeface="Times New Roman" panose="02020603050405020304" pitchFamily="18" charset="0"/>
              </a:rPr>
              <a:t>and enter </a:t>
            </a:r>
            <a:r>
              <a:rPr lang="en-US" kern="100" dirty="0">
                <a:latin typeface="Courier New" panose="02070309020205020404" pitchFamily="49" charset="0"/>
                <a:ea typeface="Calibri" panose="020F0502020204030204" pitchFamily="34" charset="0"/>
                <a:cs typeface="Courier New" panose="02070309020205020404" pitchFamily="49" charset="0"/>
              </a:rPr>
              <a:t>75</a:t>
            </a:r>
            <a:r>
              <a:rPr lang="en-US" kern="100" dirty="0">
                <a:latin typeface="Calibri" panose="020F0502020204030204" pitchFamily="34" charset="0"/>
                <a:ea typeface="Calibri" panose="020F0502020204030204" pitchFamily="34" charset="0"/>
                <a:cs typeface="Times New Roman" panose="02020603050405020304" pitchFamily="18" charset="0"/>
              </a:rPr>
              <a:t> for the value.</a:t>
            </a:r>
            <a:endParaRPr lang="en-US" sz="900" kern="100" dirty="0">
              <a:latin typeface="Courier New" panose="02070309020205020404" pitchFamily="49" charset="0"/>
              <a:ea typeface="Calibri" panose="020F0502020204030204" pitchFamily="34" charset="0"/>
              <a:cs typeface="Courier New" panose="02070309020205020404" pitchFamily="49" charset="0"/>
            </a:endParaRP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9A91FF-3CB6-C966-C6C0-6F59D43F7FCA}"/>
              </a:ext>
            </a:extLst>
          </p:cNvPr>
          <p:cNvPicPr>
            <a:picLocks noChangeAspect="1"/>
          </p:cNvPicPr>
          <p:nvPr/>
        </p:nvPicPr>
        <p:blipFill>
          <a:blip r:embed="rId7"/>
          <a:stretch>
            <a:fillRect/>
          </a:stretch>
        </p:blipFill>
        <p:spPr>
          <a:xfrm>
            <a:off x="6610409" y="1413837"/>
            <a:ext cx="1412222" cy="3342046"/>
          </a:xfrm>
          <a:prstGeom prst="rect">
            <a:avLst/>
          </a:prstGeom>
        </p:spPr>
      </p:pic>
      <p:sp>
        <p:nvSpPr>
          <p:cNvPr id="977" name="Arrow: Left 976">
            <a:extLst>
              <a:ext uri="{FF2B5EF4-FFF2-40B4-BE49-F238E27FC236}">
                <a16:creationId xmlns:a16="http://schemas.microsoft.com/office/drawing/2014/main" id="{616DADD3-91E2-CD3F-EFB8-36D3991C7F81}"/>
              </a:ext>
            </a:extLst>
          </p:cNvPr>
          <p:cNvSpPr/>
          <p:nvPr/>
        </p:nvSpPr>
        <p:spPr>
          <a:xfrm>
            <a:off x="7417130" y="378125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Flowchart: Connector 977">
            <a:extLst>
              <a:ext uri="{FF2B5EF4-FFF2-40B4-BE49-F238E27FC236}">
                <a16:creationId xmlns:a16="http://schemas.microsoft.com/office/drawing/2014/main" id="{D065FD85-324C-75CD-264C-8F37C5059C21}"/>
              </a:ext>
            </a:extLst>
          </p:cNvPr>
          <p:cNvSpPr/>
          <p:nvPr/>
        </p:nvSpPr>
        <p:spPr>
          <a:xfrm>
            <a:off x="7986172" y="37493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986" name="Picture 985">
            <a:extLst>
              <a:ext uri="{FF2B5EF4-FFF2-40B4-BE49-F238E27FC236}">
                <a16:creationId xmlns:a16="http://schemas.microsoft.com/office/drawing/2014/main" id="{47B58ECA-72DE-8FF1-B447-EEB002AD1A7E}"/>
              </a:ext>
            </a:extLst>
          </p:cNvPr>
          <p:cNvPicPr>
            <a:picLocks noChangeAspect="1"/>
          </p:cNvPicPr>
          <p:nvPr/>
        </p:nvPicPr>
        <p:blipFill>
          <a:blip r:embed="rId8"/>
          <a:stretch>
            <a:fillRect/>
          </a:stretch>
        </p:blipFill>
        <p:spPr>
          <a:xfrm>
            <a:off x="8132592" y="4150728"/>
            <a:ext cx="2979659" cy="2130350"/>
          </a:xfrm>
          <a:prstGeom prst="rect">
            <a:avLst/>
          </a:prstGeom>
        </p:spPr>
      </p:pic>
      <p:sp>
        <p:nvSpPr>
          <p:cNvPr id="979" name="Arrow: Left 978">
            <a:extLst>
              <a:ext uri="{FF2B5EF4-FFF2-40B4-BE49-F238E27FC236}">
                <a16:creationId xmlns:a16="http://schemas.microsoft.com/office/drawing/2014/main" id="{EE39E84D-558E-5A6D-C59B-AE866909A1F0}"/>
              </a:ext>
            </a:extLst>
          </p:cNvPr>
          <p:cNvSpPr/>
          <p:nvPr/>
        </p:nvSpPr>
        <p:spPr>
          <a:xfrm>
            <a:off x="9150055" y="430330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Flowchart: Connector 979">
            <a:extLst>
              <a:ext uri="{FF2B5EF4-FFF2-40B4-BE49-F238E27FC236}">
                <a16:creationId xmlns:a16="http://schemas.microsoft.com/office/drawing/2014/main" id="{B472DE52-6388-4B2F-4887-093039E20AEE}"/>
              </a:ext>
            </a:extLst>
          </p:cNvPr>
          <p:cNvSpPr/>
          <p:nvPr/>
        </p:nvSpPr>
        <p:spPr>
          <a:xfrm>
            <a:off x="9695852" y="427925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981" name="Arrow: Left 980">
            <a:extLst>
              <a:ext uri="{FF2B5EF4-FFF2-40B4-BE49-F238E27FC236}">
                <a16:creationId xmlns:a16="http://schemas.microsoft.com/office/drawing/2014/main" id="{6534A45E-D8B7-DFCD-EC43-FD4D2818759E}"/>
              </a:ext>
            </a:extLst>
          </p:cNvPr>
          <p:cNvSpPr/>
          <p:nvPr/>
        </p:nvSpPr>
        <p:spPr>
          <a:xfrm rot="10800000">
            <a:off x="8236933" y="583831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Flowchart: Connector 981">
            <a:extLst>
              <a:ext uri="{FF2B5EF4-FFF2-40B4-BE49-F238E27FC236}">
                <a16:creationId xmlns:a16="http://schemas.microsoft.com/office/drawing/2014/main" id="{6A78D780-71ED-5041-65BF-246FE878E05C}"/>
              </a:ext>
            </a:extLst>
          </p:cNvPr>
          <p:cNvSpPr/>
          <p:nvPr/>
        </p:nvSpPr>
        <p:spPr>
          <a:xfrm>
            <a:off x="8022631" y="581427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191166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14e: Add Conditional Logic</a:t>
            </a:r>
          </a:p>
          <a:p>
            <a:pPr>
              <a:lnSpc>
                <a:spcPts val="4000"/>
              </a:lnSpc>
            </a:pPr>
            <a:r>
              <a:rPr lang="en-US" sz="1600" i="1" kern="100" dirty="0">
                <a:latin typeface="Calibri" panose="020F0502020204030204" pitchFamily="34" charset="0"/>
                <a:ea typeface="Calibri" panose="020F0502020204030204" pitchFamily="34" charset="0"/>
                <a:cs typeface="Times New Roman" panose="02020603050405020304" pitchFamily="18" charset="0"/>
              </a:rPr>
              <a:t>Send an Email When Condition is True</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Drag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Send an email (V2)</a:t>
            </a:r>
            <a:r>
              <a:rPr lang="en-US" sz="1600" kern="100" dirty="0">
                <a:latin typeface="Calibri" panose="020F0502020204030204" pitchFamily="34" charset="0"/>
                <a:ea typeface="Calibri" panose="020F0502020204030204" pitchFamily="34" charset="0"/>
                <a:cs typeface="Times New Roman" panose="02020603050405020304" pitchFamily="18" charset="0"/>
              </a:rPr>
              <a:t> action box that you had previously created into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True</a:t>
            </a:r>
            <a:r>
              <a:rPr lang="en-US" sz="1600" kern="100" dirty="0">
                <a:latin typeface="Calibri" panose="020F0502020204030204" pitchFamily="34" charset="0"/>
                <a:ea typeface="Calibri" panose="020F0502020204030204" pitchFamily="34" charset="0"/>
                <a:cs typeface="Times New Roman" panose="02020603050405020304" pitchFamily="18" charset="0"/>
              </a:rPr>
              <a:t> branch of the conditional block.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Note that if you want to edit and improve the message you now have access to the device message elements as shown in the example on the right.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966CD8-05B7-A446-1F90-585650C2E93C}"/>
              </a:ext>
            </a:extLst>
          </p:cNvPr>
          <p:cNvPicPr>
            <a:picLocks noChangeAspect="1"/>
          </p:cNvPicPr>
          <p:nvPr/>
        </p:nvPicPr>
        <p:blipFill>
          <a:blip r:embed="rId7"/>
          <a:stretch>
            <a:fillRect/>
          </a:stretch>
        </p:blipFill>
        <p:spPr>
          <a:xfrm>
            <a:off x="6582475" y="1356684"/>
            <a:ext cx="1881813" cy="2713507"/>
          </a:xfrm>
          <a:prstGeom prst="rect">
            <a:avLst/>
          </a:prstGeom>
        </p:spPr>
      </p:pic>
      <p:pic>
        <p:nvPicPr>
          <p:cNvPr id="13" name="Picture 12">
            <a:extLst>
              <a:ext uri="{FF2B5EF4-FFF2-40B4-BE49-F238E27FC236}">
                <a16:creationId xmlns:a16="http://schemas.microsoft.com/office/drawing/2014/main" id="{E864D655-BF9C-B884-1481-74840A0F3CE1}"/>
              </a:ext>
            </a:extLst>
          </p:cNvPr>
          <p:cNvPicPr>
            <a:picLocks noChangeAspect="1"/>
          </p:cNvPicPr>
          <p:nvPr/>
        </p:nvPicPr>
        <p:blipFill>
          <a:blip r:embed="rId8"/>
          <a:stretch>
            <a:fillRect/>
          </a:stretch>
        </p:blipFill>
        <p:spPr>
          <a:xfrm>
            <a:off x="8472208" y="3127042"/>
            <a:ext cx="2573565" cy="2646119"/>
          </a:xfrm>
          <a:prstGeom prst="rect">
            <a:avLst/>
          </a:prstGeom>
        </p:spPr>
      </p:pic>
      <p:sp>
        <p:nvSpPr>
          <p:cNvPr id="14" name="Arrow: Left 13">
            <a:extLst>
              <a:ext uri="{FF2B5EF4-FFF2-40B4-BE49-F238E27FC236}">
                <a16:creationId xmlns:a16="http://schemas.microsoft.com/office/drawing/2014/main" id="{BF7E582A-CE5F-4A2B-0E65-7FF2B81CE7FB}"/>
              </a:ext>
            </a:extLst>
          </p:cNvPr>
          <p:cNvSpPr/>
          <p:nvPr/>
        </p:nvSpPr>
        <p:spPr>
          <a:xfrm>
            <a:off x="7475982" y="35374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D37AACFB-E47C-61F6-A40A-D7540A3FF2A1}"/>
              </a:ext>
            </a:extLst>
          </p:cNvPr>
          <p:cNvSpPr/>
          <p:nvPr/>
        </p:nvSpPr>
        <p:spPr>
          <a:xfrm>
            <a:off x="8034905" y="35134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Arrow: Left 15">
            <a:extLst>
              <a:ext uri="{FF2B5EF4-FFF2-40B4-BE49-F238E27FC236}">
                <a16:creationId xmlns:a16="http://schemas.microsoft.com/office/drawing/2014/main" id="{66F68CC0-98BB-099F-F4BA-E70AECC31195}"/>
              </a:ext>
            </a:extLst>
          </p:cNvPr>
          <p:cNvSpPr/>
          <p:nvPr/>
        </p:nvSpPr>
        <p:spPr>
          <a:xfrm>
            <a:off x="9941176" y="46340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BD716824-6354-7B8C-C15F-2C483EB46B41}"/>
              </a:ext>
            </a:extLst>
          </p:cNvPr>
          <p:cNvSpPr/>
          <p:nvPr/>
        </p:nvSpPr>
        <p:spPr>
          <a:xfrm>
            <a:off x="10477795" y="46100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322532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14f: Add Conditional Logic</a:t>
            </a:r>
          </a:p>
          <a:p>
            <a:pPr>
              <a:lnSpc>
                <a:spcPts val="4000"/>
              </a:lnSpc>
            </a:pPr>
            <a:r>
              <a:rPr lang="en-US" i="1" kern="100" dirty="0">
                <a:latin typeface="Calibri" panose="020F0502020204030204" pitchFamily="34" charset="0"/>
                <a:ea typeface="Calibri" panose="020F0502020204030204" pitchFamily="34" charset="0"/>
                <a:cs typeface="Times New Roman" panose="02020603050405020304" pitchFamily="18" charset="0"/>
              </a:rPr>
              <a:t>Start a Microsoft Teams Chat When Condition is False</a:t>
            </a:r>
            <a:r>
              <a:rPr lang="en-US"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Click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sz="1600"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False</a:t>
            </a:r>
            <a:r>
              <a:rPr lang="en-US" sz="1600" kern="100" dirty="0">
                <a:latin typeface="Calibri" panose="020F0502020204030204" pitchFamily="34" charset="0"/>
                <a:ea typeface="Calibri" panose="020F0502020204030204" pitchFamily="34" charset="0"/>
                <a:cs typeface="Times New Roman" panose="02020603050405020304" pitchFamily="18" charset="0"/>
              </a:rPr>
              <a:t> box in the conditional block.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Post message in chat or channel</a:t>
            </a:r>
            <a:r>
              <a:rPr lang="en-US" sz="1600" kern="100" dirty="0">
                <a:latin typeface="Calibri" panose="020F0502020204030204" pitchFamily="34" charset="0"/>
                <a:ea typeface="Calibri" panose="020F0502020204030204" pitchFamily="34" charset="0"/>
                <a:cs typeface="Times New Roman" panose="02020603050405020304" pitchFamily="18" charset="0"/>
              </a:rPr>
              <a:t> action and select it (try searching for </a:t>
            </a:r>
            <a:r>
              <a:rPr lang="en-US" sz="1600" kern="100" dirty="0">
                <a:latin typeface="Courier New" panose="02070309020205020404" pitchFamily="49" charset="0"/>
                <a:ea typeface="Calibri" panose="020F0502020204030204" pitchFamily="34" charset="0"/>
                <a:cs typeface="Courier New" panose="02070309020205020404" pitchFamily="49" charset="0"/>
              </a:rPr>
              <a:t>TEAMS</a:t>
            </a:r>
            <a:r>
              <a:rPr lang="en-US" sz="1600" kern="100" dirty="0">
                <a:latin typeface="Calibri" panose="020F0502020204030204" pitchFamily="34" charset="0"/>
                <a:ea typeface="Calibri" panose="020F0502020204030204" pitchFamily="34" charset="0"/>
                <a:cs typeface="Times New Roman" panose="02020603050405020304" pitchFamily="18" charset="0"/>
              </a:rPr>
              <a:t> if you can't find it easily).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Configure it as shown on the right. </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C02369-8371-BDB3-ED68-57387CBD7AE9}"/>
              </a:ext>
            </a:extLst>
          </p:cNvPr>
          <p:cNvSpPr txBox="1"/>
          <p:nvPr/>
        </p:nvSpPr>
        <p:spPr>
          <a:xfrm>
            <a:off x="6835894" y="5300195"/>
            <a:ext cx="4119514" cy="954107"/>
          </a:xfrm>
          <a:prstGeom prst="rect">
            <a:avLst/>
          </a:prstGeom>
          <a:noFill/>
        </p:spPr>
        <p:txBody>
          <a:bodyPr wrap="square" rtlCol="0">
            <a:spAutoFit/>
          </a:bodyPr>
          <a:lstStyle/>
          <a:p>
            <a:r>
              <a:rPr lang="en-US" sz="1400" kern="100" dirty="0">
                <a:latin typeface="Calibri" panose="020F0502020204030204" pitchFamily="34" charset="0"/>
                <a:ea typeface="Calibri" panose="020F0502020204030204" pitchFamily="34" charset="0"/>
                <a:cs typeface="Times New Roman" panose="02020603050405020304" pitchFamily="18" charset="0"/>
              </a:rPr>
              <a:t>Note that you will have to log in to Teams using your Wake Tech credentials in order to configure this action. Be sure to set the </a:t>
            </a:r>
            <a:r>
              <a:rPr lang="en-US" sz="14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Recipient</a:t>
            </a:r>
            <a:r>
              <a:rPr lang="en-US" sz="1400" kern="100" dirty="0">
                <a:latin typeface="Calibri" panose="020F0502020204030204" pitchFamily="34" charset="0"/>
                <a:ea typeface="Calibri" panose="020F0502020204030204" pitchFamily="34" charset="0"/>
                <a:cs typeface="Times New Roman" panose="02020603050405020304" pitchFamily="18" charset="0"/>
              </a:rPr>
              <a:t> field to your own email address.</a:t>
            </a:r>
            <a:endParaRPr lang="en-US" dirty="0"/>
          </a:p>
        </p:txBody>
      </p:sp>
      <p:pic>
        <p:nvPicPr>
          <p:cNvPr id="12" name="Picture 11">
            <a:extLst>
              <a:ext uri="{FF2B5EF4-FFF2-40B4-BE49-F238E27FC236}">
                <a16:creationId xmlns:a16="http://schemas.microsoft.com/office/drawing/2014/main" id="{996002A2-94F3-B0B1-129A-2D422B5C9CBD}"/>
              </a:ext>
            </a:extLst>
          </p:cNvPr>
          <p:cNvPicPr>
            <a:picLocks noChangeAspect="1"/>
          </p:cNvPicPr>
          <p:nvPr/>
        </p:nvPicPr>
        <p:blipFill>
          <a:blip r:embed="rId7"/>
          <a:stretch>
            <a:fillRect/>
          </a:stretch>
        </p:blipFill>
        <p:spPr>
          <a:xfrm>
            <a:off x="6577011" y="1387979"/>
            <a:ext cx="1952811" cy="2815884"/>
          </a:xfrm>
          <a:prstGeom prst="rect">
            <a:avLst/>
          </a:prstGeom>
        </p:spPr>
      </p:pic>
      <p:sp>
        <p:nvSpPr>
          <p:cNvPr id="15" name="Arrow: Left 14">
            <a:extLst>
              <a:ext uri="{FF2B5EF4-FFF2-40B4-BE49-F238E27FC236}">
                <a16:creationId xmlns:a16="http://schemas.microsoft.com/office/drawing/2014/main" id="{52DBEDDF-A007-0928-6620-72D0CD300EFB}"/>
              </a:ext>
            </a:extLst>
          </p:cNvPr>
          <p:cNvSpPr/>
          <p:nvPr/>
        </p:nvSpPr>
        <p:spPr>
          <a:xfrm rot="10800000">
            <a:off x="7423192" y="335789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FF3B311F-4E0E-5664-0B1C-59E0F5FCE59D}"/>
              </a:ext>
            </a:extLst>
          </p:cNvPr>
          <p:cNvSpPr/>
          <p:nvPr/>
        </p:nvSpPr>
        <p:spPr>
          <a:xfrm>
            <a:off x="7193665" y="33515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8" name="Picture 17">
            <a:extLst>
              <a:ext uri="{FF2B5EF4-FFF2-40B4-BE49-F238E27FC236}">
                <a16:creationId xmlns:a16="http://schemas.microsoft.com/office/drawing/2014/main" id="{693BB9C8-8A4B-DFD9-2CA8-36261A3C9EA5}"/>
              </a:ext>
            </a:extLst>
          </p:cNvPr>
          <p:cNvPicPr>
            <a:picLocks noChangeAspect="1"/>
          </p:cNvPicPr>
          <p:nvPr/>
        </p:nvPicPr>
        <p:blipFill>
          <a:blip r:embed="rId8"/>
          <a:stretch>
            <a:fillRect/>
          </a:stretch>
        </p:blipFill>
        <p:spPr>
          <a:xfrm>
            <a:off x="8537742" y="2849713"/>
            <a:ext cx="2646385" cy="2317778"/>
          </a:xfrm>
          <a:prstGeom prst="rect">
            <a:avLst/>
          </a:prstGeom>
        </p:spPr>
      </p:pic>
      <p:sp>
        <p:nvSpPr>
          <p:cNvPr id="19" name="Arrow: Left 18">
            <a:extLst>
              <a:ext uri="{FF2B5EF4-FFF2-40B4-BE49-F238E27FC236}">
                <a16:creationId xmlns:a16="http://schemas.microsoft.com/office/drawing/2014/main" id="{8E480D7F-DC11-117E-8367-7A72B453C408}"/>
              </a:ext>
            </a:extLst>
          </p:cNvPr>
          <p:cNvSpPr/>
          <p:nvPr/>
        </p:nvSpPr>
        <p:spPr>
          <a:xfrm>
            <a:off x="9858447" y="28774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41BD3E8D-FBB5-6E47-CDDB-9DEF48C5D652}"/>
              </a:ext>
            </a:extLst>
          </p:cNvPr>
          <p:cNvSpPr/>
          <p:nvPr/>
        </p:nvSpPr>
        <p:spPr>
          <a:xfrm>
            <a:off x="10404244" y="28534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1" name="Arrow: Left 20">
            <a:extLst>
              <a:ext uri="{FF2B5EF4-FFF2-40B4-BE49-F238E27FC236}">
                <a16:creationId xmlns:a16="http://schemas.microsoft.com/office/drawing/2014/main" id="{E12E6F2F-08F2-8653-2EB8-3F5B2A4743A1}"/>
              </a:ext>
            </a:extLst>
          </p:cNvPr>
          <p:cNvSpPr/>
          <p:nvPr/>
        </p:nvSpPr>
        <p:spPr>
          <a:xfrm>
            <a:off x="10353747" y="459685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F9110A53-F574-929B-78F1-3F19EF3F6BF8}"/>
              </a:ext>
            </a:extLst>
          </p:cNvPr>
          <p:cNvSpPr/>
          <p:nvPr/>
        </p:nvSpPr>
        <p:spPr>
          <a:xfrm>
            <a:off x="10902950" y="45653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829377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40C08EA6-DAB0-FD89-C189-ADD57598CAE3}"/>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C3650D23-D6CE-2E7F-9FEC-186FFD9A5191}"/>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4283A01E-0E2A-04AE-8CB1-D844C595C86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1D9911F-B4E2-8804-25C2-F2118E3C63E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22391810-FA18-C6B3-7BD3-A1D8634C84A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8B2ACC02-4ADB-6437-DDDB-A75677690E17}"/>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F91B6464-F38C-B91A-8610-F40F608BC1FD}"/>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85C3317-C3BC-AA75-C013-FEA6373E26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B6BE6A4-6984-93BD-6A16-1BE698661C9E}"/>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B11FCE07-AF18-7B2B-1F2F-6AC7F666761B}"/>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DEC8E704-3B12-BD55-95EE-A013FEA70AC7}"/>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BC6E5AC8-2066-9037-9D9B-ED2F8FB7C9BB}"/>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FD53B630-AA86-7C61-7CAF-963E4B1427CE}"/>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67ED99A2-5A8F-C326-EE59-699433C02CBF}"/>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327342C-A59B-0236-4C05-3B3694D5E17F}"/>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FF5908A3-931C-1914-28D4-CF582920457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987302B-D0B2-9CF1-2C73-62FB3C4E35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DC8D3081-F831-BFB1-9DF1-407CD7E1A8C3}"/>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AFC6C652-D52F-3145-A94C-EBD53CA0E4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9E1599D8-D136-0E60-9915-315C29C26D3F}"/>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B9D529B5-1AA7-30A1-3762-38B0EBAF83D3}"/>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AFEA6D2-52DB-50FD-5F01-E4B25038782B}"/>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1D32AB8A-E6DC-06D6-38B9-751E56DC4EDD}"/>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014F7AE8-2440-C0CC-578A-4A77F141B75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A3FB1887-94E5-39E6-D8B1-B2EC85ADCAA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691149D2-D422-D17A-3CC6-87BA5850B83A}"/>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9B727B97-3CD3-E434-4CE4-3DA3A71CE7F0}"/>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49B498C3-FF4C-45FB-AFCC-80E2C239F59C}"/>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ADFD3F7-9074-FE45-803D-3F4167346C54}"/>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30CE4028-349C-2E37-95F1-D67BD7E7EE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2129D13-A881-792F-CF8E-F835762643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BC546D2-A962-A04B-3917-32C3344E1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1C2ABF5E-7F41-485B-289F-429C5E286BCC}"/>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0F83B53B-03E2-99C7-B7FB-73FA4D0CAD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551F6CEB-DEEE-A5B8-5BDA-150DC3CFC63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755C159-61F4-0217-6682-4CD90535672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F357304E-CCDE-DA44-8530-F634EBDAD296}"/>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5515100B-5B6C-DDE1-807C-01F49E18E6D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E56E0F0-ECF4-160C-C9AE-5A4F1E26CD4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34AC257D-0953-A59F-C59E-10F47D8028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7C0096DD-3E78-4825-CF03-B4788693FF1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25ECB5-9C73-960E-15F0-0C1D204DCE9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79CB5A4-ABFF-169C-4976-45A61D402D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6427D0A-AA5B-EBF9-E2F6-72FA08BD5B1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032F207-35DF-825C-5CDC-F7F71BFD51A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C75772DD-E779-C21D-BB6A-AFF2D0E9E07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CC17FF80-B8EB-DD61-BE87-C60C30914A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016A1CE1-DDC0-7E6E-96E9-52809297F8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6BC36FD-0173-C0B0-3CC0-2E7A98ED4D4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795DB21C-965C-83AB-26AF-56D7196F21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AD188E24-38AF-E5A2-9915-A176DBDD16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165A88-EF41-80F4-2CD3-2D433660447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99869DE-C83E-70B3-05DA-3622B5B92F0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7F85FC2-6A7A-F75E-FE64-269CB2D2A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068B6FE-D48B-8BDA-668A-EFBCD29BA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9084961B-2ACA-4730-3B00-22047CCA59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97CC0BDB-1963-BC62-E560-3AD9CB6703AA}"/>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F72BF295-BC0B-85A8-9AF5-DB90ADC31C4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95522891-75AF-3223-BE2C-4268AE8BF53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BB202F32-79C8-0560-B983-563074AD173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567956E7-9497-C9CC-9A86-11F63445D412}"/>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E9BC5DE-1AC1-F427-50D1-84C1B87FC85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8E2843BC-490E-49B5-BD82-0582EBB4EE4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04051866-063F-7299-5293-8C7D7C4976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865A5AA7-6D58-2175-0BEF-FCF9BEB152BE}"/>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53AAFD7A-EF29-B808-B171-205F08E01C0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6A05E6F7-E5A4-6A28-2418-9586447F458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3C786EA4-568B-F3C4-5609-7B48764B3A0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ABC06234-DFE1-037D-F337-E18716CC52E9}"/>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7747ED25-B5DC-57B0-35BE-05EF914EC7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FE584661-CACD-A52D-C11C-1B3D9DD7150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249E67B5-4C58-1FA5-0BCB-03F6A2E6F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CCAC5FC-CBC4-4CEF-35E8-E17ECA40D16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3B81C6C-4C09-05B4-90C9-94A5E70FE4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FCC9B8E-89A7-0A52-13F2-3CE344BEDA5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29D20B7-5495-DDEF-CDAF-A28EF04F3C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4D571216-BD6D-A908-F472-CF63D1B311D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71A533A3-28D6-5D24-F38A-4CC8BB532744}"/>
              </a:ext>
            </a:extLst>
          </p:cNvPr>
          <p:cNvSpPr txBox="1"/>
          <p:nvPr/>
        </p:nvSpPr>
        <p:spPr>
          <a:xfrm>
            <a:off x="1205474" y="1270607"/>
            <a:ext cx="4158377" cy="5152116"/>
          </a:xfrm>
          <a:prstGeom prst="rect">
            <a:avLst/>
          </a:prstGeom>
          <a:noFill/>
        </p:spPr>
        <p:txBody>
          <a:bodyPr wrap="square" lIns="91440" tIns="45720" rIns="91440" bIns="45720" rtlCol="0" anchor="t">
            <a:spAutoFit/>
          </a:bodyPr>
          <a:lstStyle/>
          <a:p>
            <a:pPr marL="342900" indent="-342900">
              <a:lnSpc>
                <a:spcPts val="4000"/>
              </a:lnSpc>
              <a:buFont typeface="Arial" panose="020B0604020202020204" pitchFamily="34" charset="0"/>
              <a:buChar char="•"/>
            </a:pPr>
            <a:r>
              <a:rPr lang="en-US" sz="2000" dirty="0"/>
              <a:t>Raspberry Pi 4 Model B (8GB)</a:t>
            </a:r>
          </a:p>
          <a:p>
            <a:pPr marL="342900" indent="-342900">
              <a:lnSpc>
                <a:spcPts val="4000"/>
              </a:lnSpc>
              <a:buFont typeface="Arial" panose="020B0604020202020204" pitchFamily="34" charset="0"/>
              <a:buChar char="•"/>
            </a:pPr>
            <a:r>
              <a:rPr lang="en-US" sz="2000" dirty="0"/>
              <a:t>32 GB SD Card with Raspbian OS (Bullseye)</a:t>
            </a:r>
          </a:p>
          <a:p>
            <a:pPr marL="342900" indent="-342900">
              <a:lnSpc>
                <a:spcPts val="4000"/>
              </a:lnSpc>
              <a:buFont typeface="Arial" panose="020B0604020202020204" pitchFamily="34" charset="0"/>
              <a:buChar char="•"/>
            </a:pPr>
            <a:r>
              <a:rPr lang="en-US" sz="2000" dirty="0"/>
              <a:t>Pi Case</a:t>
            </a:r>
          </a:p>
          <a:p>
            <a:pPr marL="342900" indent="-342900">
              <a:lnSpc>
                <a:spcPts val="4000"/>
              </a:lnSpc>
              <a:buFont typeface="Arial" panose="020B0604020202020204" pitchFamily="34" charset="0"/>
              <a:buChar char="•"/>
            </a:pPr>
            <a:r>
              <a:rPr lang="en-US" sz="2000" dirty="0"/>
              <a:t>5v Power Supply</a:t>
            </a:r>
          </a:p>
          <a:p>
            <a:pPr marL="342900" indent="-342900">
              <a:lnSpc>
                <a:spcPts val="4000"/>
              </a:lnSpc>
              <a:buFont typeface="Arial" panose="020B0604020202020204" pitchFamily="34" charset="0"/>
              <a:buChar char="•"/>
            </a:pPr>
            <a:r>
              <a:rPr lang="en-US" sz="2000" dirty="0"/>
              <a:t>Breadboard and Jumper Wires</a:t>
            </a:r>
          </a:p>
          <a:p>
            <a:pPr marL="342900" indent="-342900">
              <a:lnSpc>
                <a:spcPts val="4000"/>
              </a:lnSpc>
              <a:buFont typeface="Arial" panose="020B0604020202020204" pitchFamily="34" charset="0"/>
              <a:buChar char="•"/>
            </a:pPr>
            <a:r>
              <a:rPr lang="en-US" sz="2000" dirty="0"/>
              <a:t>LEDs &amp; Resistors</a:t>
            </a:r>
          </a:p>
          <a:p>
            <a:pPr marL="342900" indent="-342900">
              <a:lnSpc>
                <a:spcPts val="4000"/>
              </a:lnSpc>
              <a:buFont typeface="Arial" panose="020B0604020202020204" pitchFamily="34" charset="0"/>
              <a:buChar char="•"/>
            </a:pPr>
            <a:r>
              <a:rPr lang="en-US" sz="2000" dirty="0"/>
              <a:t>GPIO Breakout Ribbon Cable</a:t>
            </a:r>
          </a:p>
          <a:p>
            <a:pPr marL="342900" indent="-342900">
              <a:lnSpc>
                <a:spcPts val="4000"/>
              </a:lnSpc>
              <a:buFont typeface="Arial" panose="020B0604020202020204" pitchFamily="34" charset="0"/>
              <a:buChar char="•"/>
            </a:pPr>
            <a:r>
              <a:rPr lang="en-US" sz="2000" dirty="0"/>
              <a:t>Micro HDMI Cable</a:t>
            </a:r>
          </a:p>
          <a:p>
            <a:pPr marL="342900" indent="-342900">
              <a:lnSpc>
                <a:spcPts val="4000"/>
              </a:lnSpc>
              <a:buFont typeface="Arial" panose="020B0604020202020204" pitchFamily="34" charset="0"/>
              <a:buChar char="•"/>
            </a:pPr>
            <a:r>
              <a:rPr lang="en-US" sz="2000" dirty="0"/>
              <a:t>DS18B20 Temp Sensor</a:t>
            </a:r>
          </a:p>
        </p:txBody>
      </p:sp>
      <p:sp>
        <p:nvSpPr>
          <p:cNvPr id="5" name="TextBox 4">
            <a:extLst>
              <a:ext uri="{FF2B5EF4-FFF2-40B4-BE49-F238E27FC236}">
                <a16:creationId xmlns:a16="http://schemas.microsoft.com/office/drawing/2014/main" id="{6BC6F0D1-27B5-5639-70CE-3D6C4EB5D519}"/>
              </a:ext>
            </a:extLst>
          </p:cNvPr>
          <p:cNvSpPr txBox="1"/>
          <p:nvPr/>
        </p:nvSpPr>
        <p:spPr>
          <a:xfrm>
            <a:off x="6704592" y="1600733"/>
            <a:ext cx="4158377" cy="558807"/>
          </a:xfrm>
          <a:prstGeom prst="rect">
            <a:avLst/>
          </a:prstGeom>
          <a:noFill/>
        </p:spPr>
        <p:txBody>
          <a:bodyPr wrap="square" rtlCol="0">
            <a:spAutoFit/>
          </a:bodyPr>
          <a:lstStyle/>
          <a:p>
            <a:pPr algn="ctr">
              <a:lnSpc>
                <a:spcPts val="4000"/>
              </a:lnSpc>
            </a:pPr>
            <a:r>
              <a:rPr lang="en-US" sz="2800" dirty="0">
                <a:solidFill>
                  <a:srgbClr val="00B0F0"/>
                </a:solidFill>
              </a:rPr>
              <a:t>What’s in the kit?</a:t>
            </a:r>
          </a:p>
        </p:txBody>
      </p:sp>
      <p:pic>
        <p:nvPicPr>
          <p:cNvPr id="4" name="Picture 3">
            <a:extLst>
              <a:ext uri="{FF2B5EF4-FFF2-40B4-BE49-F238E27FC236}">
                <a16:creationId xmlns:a16="http://schemas.microsoft.com/office/drawing/2014/main" id="{F34E9078-DE82-2618-50F8-7E22ED2B7C5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oup of electronic components&#10;&#10;Description automatically generated">
            <a:extLst>
              <a:ext uri="{FF2B5EF4-FFF2-40B4-BE49-F238E27FC236}">
                <a16:creationId xmlns:a16="http://schemas.microsoft.com/office/drawing/2014/main" id="{719AC48B-B3A1-2CCF-D881-099468CFA70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981401" y="2314229"/>
            <a:ext cx="3828502" cy="3881528"/>
          </a:xfrm>
          <a:prstGeom prst="rect">
            <a:avLst/>
          </a:prstGeom>
        </p:spPr>
      </p:pic>
    </p:spTree>
    <p:extLst>
      <p:ext uri="{BB962C8B-B14F-4D97-AF65-F5344CB8AC3E}">
        <p14:creationId xmlns:p14="http://schemas.microsoft.com/office/powerpoint/2010/main" val="3601467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7819"/>
          </a:xfrm>
          <a:prstGeom prst="rect">
            <a:avLst/>
          </a:prstGeom>
          <a:noFill/>
        </p:spPr>
        <p:txBody>
          <a:bodyPr wrap="square" rtlCol="0">
            <a:spAutoFit/>
          </a:bodyPr>
          <a:lstStyle/>
          <a:p>
            <a:pPr>
              <a:lnSpc>
                <a:spcPts val="4000"/>
              </a:lnSpc>
            </a:pPr>
            <a:r>
              <a:rPr lang="en-US" sz="2000" b="1" u="sng" dirty="0"/>
              <a:t>STEP 14g: Add Conditional Logic</a:t>
            </a:r>
          </a:p>
          <a:p>
            <a:pPr>
              <a:lnSpc>
                <a:spcPts val="4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Be sure to save all of your changes. You can now launch either the IoT Hub Device Simulator app on your computer and let it run for 30 seconds or so to generate some message traffic into your </a:t>
            </a:r>
            <a:r>
              <a:rPr lang="en-US" sz="1600" kern="100" dirty="0" err="1">
                <a:latin typeface="Calibri" panose="020F0502020204030204" pitchFamily="34" charset="0"/>
                <a:ea typeface="Calibri" panose="020F0502020204030204" pitchFamily="34" charset="0"/>
                <a:cs typeface="Times New Roman" panose="02020603050405020304" pitchFamily="18" charset="0"/>
              </a:rPr>
              <a:t>IoTHub</a:t>
            </a:r>
            <a:r>
              <a:rPr lang="en-US" sz="1600" kern="100" dirty="0">
                <a:latin typeface="Calibri" panose="020F0502020204030204" pitchFamily="34" charset="0"/>
                <a:ea typeface="Calibri" panose="020F0502020204030204" pitchFamily="34" charset="0"/>
                <a:cs typeface="Times New Roman" panose="02020603050405020304" pitchFamily="18" charset="0"/>
              </a:rPr>
              <a:t>. If you have configured things correctly, and depending on the value of the temp variable, you will receive either an email or a new Teams chat. Note that you can also drill into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Run history</a:t>
            </a:r>
            <a:r>
              <a:rPr lang="en-US" sz="1600" kern="100" dirty="0">
                <a:latin typeface="Calibri" panose="020F0502020204030204" pitchFamily="34" charset="0"/>
                <a:ea typeface="Calibri" panose="020F0502020204030204" pitchFamily="34" charset="0"/>
                <a:cs typeface="Times New Roman" panose="02020603050405020304" pitchFamily="18" charset="0"/>
              </a:rPr>
              <a:t> of the Azure Logic App to get further detail if you need to troubleshoot.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5292D85-782D-F543-ACA4-239B42CAB7E1}"/>
              </a:ext>
            </a:extLst>
          </p:cNvPr>
          <p:cNvPicPr>
            <a:picLocks noChangeAspect="1"/>
          </p:cNvPicPr>
          <p:nvPr/>
        </p:nvPicPr>
        <p:blipFill>
          <a:blip r:embed="rId7"/>
          <a:stretch>
            <a:fillRect/>
          </a:stretch>
        </p:blipFill>
        <p:spPr>
          <a:xfrm>
            <a:off x="6698974" y="1675427"/>
            <a:ext cx="4169611" cy="4209607"/>
          </a:xfrm>
          <a:prstGeom prst="rect">
            <a:avLst/>
          </a:prstGeom>
        </p:spPr>
      </p:pic>
      <p:sp>
        <p:nvSpPr>
          <p:cNvPr id="12" name="Arrow: Left 11">
            <a:extLst>
              <a:ext uri="{FF2B5EF4-FFF2-40B4-BE49-F238E27FC236}">
                <a16:creationId xmlns:a16="http://schemas.microsoft.com/office/drawing/2014/main" id="{13085E61-49EB-2C83-A848-6A2CB56D6F8D}"/>
              </a:ext>
            </a:extLst>
          </p:cNvPr>
          <p:cNvSpPr/>
          <p:nvPr/>
        </p:nvSpPr>
        <p:spPr>
          <a:xfrm>
            <a:off x="8730016" y="23608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41F67EAD-52DD-D13C-D410-BC1F42870484}"/>
              </a:ext>
            </a:extLst>
          </p:cNvPr>
          <p:cNvSpPr/>
          <p:nvPr/>
        </p:nvSpPr>
        <p:spPr>
          <a:xfrm>
            <a:off x="9288939" y="23367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Arrow: Left 13">
            <a:extLst>
              <a:ext uri="{FF2B5EF4-FFF2-40B4-BE49-F238E27FC236}">
                <a16:creationId xmlns:a16="http://schemas.microsoft.com/office/drawing/2014/main" id="{32AA4CCA-293F-6729-52CD-5408BF97EA84}"/>
              </a:ext>
            </a:extLst>
          </p:cNvPr>
          <p:cNvSpPr/>
          <p:nvPr/>
        </p:nvSpPr>
        <p:spPr>
          <a:xfrm>
            <a:off x="7424399" y="382199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A5A01C32-9467-000E-4BCE-D530AAE9D194}"/>
              </a:ext>
            </a:extLst>
          </p:cNvPr>
          <p:cNvSpPr/>
          <p:nvPr/>
        </p:nvSpPr>
        <p:spPr>
          <a:xfrm>
            <a:off x="7961018" y="379794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163235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5144" y="1384552"/>
            <a:ext cx="3842023" cy="3100272"/>
          </a:xfrm>
          <a:prstGeom prst="rect">
            <a:avLst/>
          </a:prstGeom>
          <a:noFill/>
        </p:spPr>
        <p:txBody>
          <a:bodyPr wrap="square" rtlCol="0">
            <a:spAutoFit/>
          </a:bodyPr>
          <a:lstStyle/>
          <a:p>
            <a:pPr algn="ctr">
              <a:lnSpc>
                <a:spcPts val="4000"/>
              </a:lnSpc>
            </a:pPr>
            <a:endParaRPr lang="en-US" sz="2000" dirty="0">
              <a:solidFill>
                <a:schemeClr val="tx1"/>
              </a:solidFill>
            </a:endParaRPr>
          </a:p>
          <a:p>
            <a:pPr algn="ctr">
              <a:lnSpc>
                <a:spcPts val="4000"/>
              </a:lnSpc>
            </a:pPr>
            <a:r>
              <a:rPr lang="en-US" sz="2000" dirty="0">
                <a:solidFill>
                  <a:schemeClr val="tx1"/>
                </a:solidFill>
              </a:rPr>
              <a:t>Everyone</a:t>
            </a:r>
            <a:r>
              <a:rPr lang="en-US" sz="2000" dirty="0">
                <a:solidFill>
                  <a:schemeClr val="tx1"/>
                </a:solidFill>
                <a:latin typeface="+mn-lt"/>
              </a:rPr>
              <a:t> has a working logic app that triggers email messages or TEAMS chats when data comes into </a:t>
            </a:r>
            <a:r>
              <a:rPr lang="en-US" sz="2000" dirty="0" err="1">
                <a:solidFill>
                  <a:schemeClr val="tx1"/>
                </a:solidFill>
                <a:latin typeface="+mn-lt"/>
              </a:rPr>
              <a:t>IoTHub</a:t>
            </a:r>
            <a:r>
              <a:rPr lang="en-US" sz="2000" dirty="0">
                <a:solidFill>
                  <a:schemeClr val="tx1"/>
                </a:solidFill>
                <a:latin typeface="+mn-lt"/>
              </a:rPr>
              <a:t> from the device simulator</a:t>
            </a:r>
            <a:endParaRPr lang="en-US" sz="12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907356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15: Raspberry Pi IoT</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your Azure IoT Hub resource, add a new device to identify your Raspberry Pi.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Give the new device a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Device ID </a:t>
            </a:r>
            <a:r>
              <a:rPr lang="en-US" sz="1600" kern="100" dirty="0">
                <a:latin typeface="Calibri" panose="020F0502020204030204" pitchFamily="34" charset="0"/>
                <a:ea typeface="Calibri" panose="020F0502020204030204" pitchFamily="34" charset="0"/>
                <a:cs typeface="Times New Roman" panose="02020603050405020304" pitchFamily="18" charset="0"/>
              </a:rPr>
              <a:t>of </a:t>
            </a:r>
            <a:r>
              <a:rPr lang="en-US" sz="1600" kern="100" dirty="0">
                <a:latin typeface="Courier New" panose="02070309020205020404" pitchFamily="49" charset="0"/>
                <a:ea typeface="Calibri" panose="020F0502020204030204" pitchFamily="34" charset="0"/>
                <a:cs typeface="Courier New" panose="02070309020205020404" pitchFamily="49" charset="0"/>
              </a:rPr>
              <a:t>RPI-IOT </a:t>
            </a:r>
            <a:r>
              <a:rPr lang="en-US" sz="1600" kern="100" dirty="0">
                <a:latin typeface="Calibri" panose="020F0502020204030204" pitchFamily="34" charset="0"/>
                <a:ea typeface="Calibri" panose="020F0502020204030204" pitchFamily="34" charset="0"/>
                <a:cs typeface="Calibri" panose="020F0502020204030204" pitchFamily="34" charset="0"/>
              </a:rPr>
              <a:t>and click </a:t>
            </a:r>
            <a:r>
              <a:rPr lang="en-US" sz="1600" i="1" kern="100" dirty="0">
                <a:solidFill>
                  <a:srgbClr val="00B0F0"/>
                </a:solidFill>
                <a:latin typeface="Calibri" panose="020F0502020204030204" pitchFamily="34" charset="0"/>
                <a:ea typeface="Calibri" panose="020F0502020204030204" pitchFamily="34" charset="0"/>
                <a:cs typeface="Calibri" panose="020F0502020204030204" pitchFamily="34" charset="0"/>
              </a:rPr>
              <a:t>Save</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Click on the new device to open its properties and copy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Primary connection string </a:t>
            </a:r>
            <a:r>
              <a:rPr lang="en-US" sz="1600" kern="100" dirty="0">
                <a:latin typeface="Calibri" panose="020F0502020204030204" pitchFamily="34" charset="0"/>
                <a:ea typeface="Calibri" panose="020F0502020204030204" pitchFamily="34" charset="0"/>
                <a:cs typeface="Times New Roman" panose="02020603050405020304" pitchFamily="18" charset="0"/>
              </a:rPr>
              <a:t>value to a text file for later use</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ED468F-91F2-2C12-359C-F058B5C1028B}"/>
              </a:ext>
            </a:extLst>
          </p:cNvPr>
          <p:cNvPicPr>
            <a:picLocks noChangeAspect="1"/>
          </p:cNvPicPr>
          <p:nvPr/>
        </p:nvPicPr>
        <p:blipFill>
          <a:blip r:embed="rId7"/>
          <a:stretch>
            <a:fillRect/>
          </a:stretch>
        </p:blipFill>
        <p:spPr>
          <a:xfrm>
            <a:off x="6675736" y="1620764"/>
            <a:ext cx="2265671" cy="1689717"/>
          </a:xfrm>
          <a:prstGeom prst="rect">
            <a:avLst/>
          </a:prstGeom>
        </p:spPr>
      </p:pic>
      <p:sp>
        <p:nvSpPr>
          <p:cNvPr id="12" name="Arrow: Left 11">
            <a:extLst>
              <a:ext uri="{FF2B5EF4-FFF2-40B4-BE49-F238E27FC236}">
                <a16:creationId xmlns:a16="http://schemas.microsoft.com/office/drawing/2014/main" id="{F2D9A85D-AAB4-4347-9929-6DD12ED4AAB0}"/>
              </a:ext>
            </a:extLst>
          </p:cNvPr>
          <p:cNvSpPr/>
          <p:nvPr/>
        </p:nvSpPr>
        <p:spPr>
          <a:xfrm>
            <a:off x="8378501" y="22340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2AFDB76C-70DE-FD72-FF98-0E7AB239FB75}"/>
              </a:ext>
            </a:extLst>
          </p:cNvPr>
          <p:cNvSpPr/>
          <p:nvPr/>
        </p:nvSpPr>
        <p:spPr>
          <a:xfrm>
            <a:off x="8921739" y="22079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Arrow: Left 13">
            <a:extLst>
              <a:ext uri="{FF2B5EF4-FFF2-40B4-BE49-F238E27FC236}">
                <a16:creationId xmlns:a16="http://schemas.microsoft.com/office/drawing/2014/main" id="{203EDEB9-C8A3-C24C-E772-1C37138F497F}"/>
              </a:ext>
            </a:extLst>
          </p:cNvPr>
          <p:cNvSpPr/>
          <p:nvPr/>
        </p:nvSpPr>
        <p:spPr>
          <a:xfrm>
            <a:off x="7300530" y="31140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0BB1289E-8F98-9410-E0B1-1593A5DDE777}"/>
              </a:ext>
            </a:extLst>
          </p:cNvPr>
          <p:cNvSpPr/>
          <p:nvPr/>
        </p:nvSpPr>
        <p:spPr>
          <a:xfrm>
            <a:off x="7849136" y="30758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7" name="Picture 16">
            <a:extLst>
              <a:ext uri="{FF2B5EF4-FFF2-40B4-BE49-F238E27FC236}">
                <a16:creationId xmlns:a16="http://schemas.microsoft.com/office/drawing/2014/main" id="{24428A4F-BDFE-7464-5743-A050786DCBB7}"/>
              </a:ext>
            </a:extLst>
          </p:cNvPr>
          <p:cNvPicPr>
            <a:picLocks noChangeAspect="1"/>
          </p:cNvPicPr>
          <p:nvPr/>
        </p:nvPicPr>
        <p:blipFill>
          <a:blip r:embed="rId8"/>
          <a:stretch>
            <a:fillRect/>
          </a:stretch>
        </p:blipFill>
        <p:spPr>
          <a:xfrm>
            <a:off x="9177500" y="1397198"/>
            <a:ext cx="1857928" cy="2724293"/>
          </a:xfrm>
          <a:prstGeom prst="rect">
            <a:avLst/>
          </a:prstGeom>
        </p:spPr>
      </p:pic>
      <p:pic>
        <p:nvPicPr>
          <p:cNvPr id="19" name="Picture 18">
            <a:extLst>
              <a:ext uri="{FF2B5EF4-FFF2-40B4-BE49-F238E27FC236}">
                <a16:creationId xmlns:a16="http://schemas.microsoft.com/office/drawing/2014/main" id="{A60D7EDC-0CB7-254E-26EC-470C8ADC953A}"/>
              </a:ext>
            </a:extLst>
          </p:cNvPr>
          <p:cNvPicPr>
            <a:picLocks noChangeAspect="1"/>
          </p:cNvPicPr>
          <p:nvPr/>
        </p:nvPicPr>
        <p:blipFill>
          <a:blip r:embed="rId9"/>
          <a:stretch>
            <a:fillRect/>
          </a:stretch>
        </p:blipFill>
        <p:spPr>
          <a:xfrm>
            <a:off x="9177500" y="4010788"/>
            <a:ext cx="1347994" cy="279880"/>
          </a:xfrm>
          <a:prstGeom prst="rect">
            <a:avLst/>
          </a:prstGeom>
        </p:spPr>
      </p:pic>
      <p:pic>
        <p:nvPicPr>
          <p:cNvPr id="21" name="Picture 20">
            <a:extLst>
              <a:ext uri="{FF2B5EF4-FFF2-40B4-BE49-F238E27FC236}">
                <a16:creationId xmlns:a16="http://schemas.microsoft.com/office/drawing/2014/main" id="{4FBD00EE-B748-11AC-DEEF-C65BB5DA3C06}"/>
              </a:ext>
            </a:extLst>
          </p:cNvPr>
          <p:cNvPicPr>
            <a:picLocks noChangeAspect="1"/>
          </p:cNvPicPr>
          <p:nvPr/>
        </p:nvPicPr>
        <p:blipFill>
          <a:blip r:embed="rId10"/>
          <a:stretch>
            <a:fillRect/>
          </a:stretch>
        </p:blipFill>
        <p:spPr>
          <a:xfrm>
            <a:off x="6694638" y="4449437"/>
            <a:ext cx="4257908" cy="1823258"/>
          </a:xfrm>
          <a:prstGeom prst="rect">
            <a:avLst/>
          </a:prstGeom>
        </p:spPr>
      </p:pic>
      <p:sp>
        <p:nvSpPr>
          <p:cNvPr id="22" name="Arrow: Left 21">
            <a:extLst>
              <a:ext uri="{FF2B5EF4-FFF2-40B4-BE49-F238E27FC236}">
                <a16:creationId xmlns:a16="http://schemas.microsoft.com/office/drawing/2014/main" id="{EC187C73-A0EB-C005-A675-69C24635E905}"/>
              </a:ext>
            </a:extLst>
          </p:cNvPr>
          <p:cNvSpPr/>
          <p:nvPr/>
        </p:nvSpPr>
        <p:spPr>
          <a:xfrm>
            <a:off x="9778283" y="41291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60981D5-1072-94B4-24B1-043B4B202F7E}"/>
              </a:ext>
            </a:extLst>
          </p:cNvPr>
          <p:cNvSpPr/>
          <p:nvPr/>
        </p:nvSpPr>
        <p:spPr>
          <a:xfrm>
            <a:off x="10326889" y="4090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4" name="Arrow: Left 23">
            <a:extLst>
              <a:ext uri="{FF2B5EF4-FFF2-40B4-BE49-F238E27FC236}">
                <a16:creationId xmlns:a16="http://schemas.microsoft.com/office/drawing/2014/main" id="{BC490454-513F-464A-9FF2-6E3E7C240A32}"/>
              </a:ext>
            </a:extLst>
          </p:cNvPr>
          <p:cNvSpPr/>
          <p:nvPr/>
        </p:nvSpPr>
        <p:spPr>
          <a:xfrm>
            <a:off x="9599591" y="27018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34D9621-27EA-CCA8-BF30-7C48CA174B14}"/>
              </a:ext>
            </a:extLst>
          </p:cNvPr>
          <p:cNvSpPr/>
          <p:nvPr/>
        </p:nvSpPr>
        <p:spPr>
          <a:xfrm>
            <a:off x="10148197" y="266365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Arrow: Left 25">
            <a:extLst>
              <a:ext uri="{FF2B5EF4-FFF2-40B4-BE49-F238E27FC236}">
                <a16:creationId xmlns:a16="http://schemas.microsoft.com/office/drawing/2014/main" id="{6F99F428-7FD4-A38F-4770-F3E8781D102A}"/>
              </a:ext>
            </a:extLst>
          </p:cNvPr>
          <p:cNvSpPr/>
          <p:nvPr/>
        </p:nvSpPr>
        <p:spPr>
          <a:xfrm rot="10800000">
            <a:off x="10277844" y="549481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DFD6609A-F76D-DD2B-5F1A-B036D3F2C439}"/>
              </a:ext>
            </a:extLst>
          </p:cNvPr>
          <p:cNvSpPr/>
          <p:nvPr/>
        </p:nvSpPr>
        <p:spPr>
          <a:xfrm>
            <a:off x="10032999" y="54608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3631563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4621586"/>
          </a:xfrm>
          <a:prstGeom prst="rect">
            <a:avLst/>
          </a:prstGeom>
          <a:noFill/>
        </p:spPr>
        <p:txBody>
          <a:bodyPr wrap="square" rtlCol="0">
            <a:spAutoFit/>
          </a:bodyPr>
          <a:lstStyle/>
          <a:p>
            <a:pPr marL="457200" indent="-457200">
              <a:lnSpc>
                <a:spcPts val="4000"/>
              </a:lnSpc>
              <a:buFont typeface="+mj-lt"/>
              <a:buAutoNum type="arabicPeriod"/>
            </a:pPr>
            <a:endParaRPr lang="en-US" dirty="0"/>
          </a:p>
          <a:p>
            <a:pPr marL="457200" indent="-457200">
              <a:lnSpc>
                <a:spcPts val="4000"/>
              </a:lnSpc>
              <a:buFont typeface="+mj-lt"/>
              <a:buAutoNum type="arabicPeriod"/>
            </a:pPr>
            <a:r>
              <a:rPr lang="en-US" dirty="0"/>
              <a:t>In the </a:t>
            </a:r>
            <a:r>
              <a:rPr lang="en-US" dirty="0" err="1"/>
              <a:t>Thonny</a:t>
            </a:r>
            <a:r>
              <a:rPr lang="en-US" dirty="0"/>
              <a:t> IDE, open the file named</a:t>
            </a:r>
          </a:p>
          <a:p>
            <a:pPr algn="ctr">
              <a:lnSpc>
                <a:spcPts val="4000"/>
              </a:lnSpc>
            </a:pPr>
            <a:r>
              <a:rPr lang="en-US" sz="1100" dirty="0">
                <a:latin typeface="Courier New" panose="02070309020205020404" pitchFamily="49" charset="0"/>
                <a:cs typeface="Courier New" panose="02070309020205020404" pitchFamily="49" charset="0"/>
              </a:rPr>
              <a:t>/home/pi/iot-cloud-workshop/</a:t>
            </a:r>
            <a:r>
              <a:rPr lang="en-US" sz="1100" dirty="0">
                <a:solidFill>
                  <a:schemeClr val="tx1"/>
                </a:solidFill>
                <a:latin typeface="Courier New" panose="02070309020205020404" pitchFamily="49" charset="0"/>
                <a:cs typeface="Courier New" panose="02070309020205020404" pitchFamily="49" charset="0"/>
              </a:rPr>
              <a:t>azure_temp_sensor.py</a:t>
            </a:r>
          </a:p>
          <a:p>
            <a:pPr marL="457200" indent="-457200">
              <a:lnSpc>
                <a:spcPts val="4000"/>
              </a:lnSpc>
              <a:buFont typeface="+mj-lt"/>
              <a:buAutoNum type="arabicPeriod" startAt="2"/>
            </a:pPr>
            <a:r>
              <a:rPr lang="en-US" dirty="0"/>
              <a:t>Edit lines 10 to include the new device name that you created for your Raspberry Pi in step 15a. </a:t>
            </a:r>
            <a:r>
              <a:rPr lang="en-US" i="1" dirty="0"/>
              <a:t>Note that the quotes around the variable need to remain in the code.</a:t>
            </a:r>
          </a:p>
          <a:p>
            <a:pPr marL="457200" indent="-457200">
              <a:lnSpc>
                <a:spcPts val="4000"/>
              </a:lnSpc>
              <a:buFont typeface="+mj-lt"/>
              <a:buAutoNum type="arabicPeriod" startAt="2"/>
            </a:pPr>
            <a:r>
              <a:rPr lang="en-US" dirty="0"/>
              <a:t>Click the       button and check to see if temp readings print to the screen</a:t>
            </a:r>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18" name="Picture 17">
            <a:extLst>
              <a:ext uri="{FF2B5EF4-FFF2-40B4-BE49-F238E27FC236}">
                <a16:creationId xmlns:a16="http://schemas.microsoft.com/office/drawing/2014/main" id="{4827E873-67F5-EC4E-B000-81C42598B53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326342" y="5002817"/>
            <a:ext cx="233310" cy="205535"/>
          </a:xfrm>
          <a:prstGeom prst="rect">
            <a:avLst/>
          </a:prstGeom>
        </p:spPr>
      </p:pic>
      <p:pic>
        <p:nvPicPr>
          <p:cNvPr id="22" name="Picture 21">
            <a:extLst>
              <a:ext uri="{FF2B5EF4-FFF2-40B4-BE49-F238E27FC236}">
                <a16:creationId xmlns:a16="http://schemas.microsoft.com/office/drawing/2014/main" id="{FF170CBE-8EC0-5731-DF41-0D7EFADFA29F}"/>
              </a:ext>
            </a:extLst>
          </p:cNvPr>
          <p:cNvPicPr>
            <a:picLocks noChangeAspect="1"/>
          </p:cNvPicPr>
          <p:nvPr/>
        </p:nvPicPr>
        <p:blipFill>
          <a:blip r:embed="rId8"/>
          <a:stretch>
            <a:fillRect/>
          </a:stretch>
        </p:blipFill>
        <p:spPr>
          <a:xfrm>
            <a:off x="6589783" y="2474016"/>
            <a:ext cx="4537163" cy="2528801"/>
          </a:xfrm>
          <a:prstGeom prst="rect">
            <a:avLst/>
          </a:prstGeom>
        </p:spPr>
      </p:pic>
      <p:sp>
        <p:nvSpPr>
          <p:cNvPr id="19" name="Arrow: Left 18">
            <a:extLst>
              <a:ext uri="{FF2B5EF4-FFF2-40B4-BE49-F238E27FC236}">
                <a16:creationId xmlns:a16="http://schemas.microsoft.com/office/drawing/2014/main" id="{879CEC13-DAFB-0E83-FC8E-0E617E3B438F}"/>
              </a:ext>
            </a:extLst>
          </p:cNvPr>
          <p:cNvSpPr/>
          <p:nvPr/>
        </p:nvSpPr>
        <p:spPr>
          <a:xfrm>
            <a:off x="7292755" y="28341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03BE72A7-2F4F-203D-3648-DE823D5548EF}"/>
              </a:ext>
            </a:extLst>
          </p:cNvPr>
          <p:cNvSpPr/>
          <p:nvPr/>
        </p:nvSpPr>
        <p:spPr>
          <a:xfrm>
            <a:off x="7849929" y="27980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Arrow: Left 25">
            <a:extLst>
              <a:ext uri="{FF2B5EF4-FFF2-40B4-BE49-F238E27FC236}">
                <a16:creationId xmlns:a16="http://schemas.microsoft.com/office/drawing/2014/main" id="{0D682CFA-BBF8-76A0-AAF2-DAEA473A83B6}"/>
              </a:ext>
            </a:extLst>
          </p:cNvPr>
          <p:cNvSpPr/>
          <p:nvPr/>
        </p:nvSpPr>
        <p:spPr>
          <a:xfrm>
            <a:off x="10160291" y="36787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552D5E19-B6D0-C42F-6808-1E167B01B2A2}"/>
              </a:ext>
            </a:extLst>
          </p:cNvPr>
          <p:cNvSpPr/>
          <p:nvPr/>
        </p:nvSpPr>
        <p:spPr>
          <a:xfrm>
            <a:off x="10708388" y="36603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Arrow: Left 19">
            <a:extLst>
              <a:ext uri="{FF2B5EF4-FFF2-40B4-BE49-F238E27FC236}">
                <a16:creationId xmlns:a16="http://schemas.microsoft.com/office/drawing/2014/main" id="{859B2E6C-2C72-934F-F41A-5CB50CE8FDCC}"/>
              </a:ext>
            </a:extLst>
          </p:cNvPr>
          <p:cNvSpPr/>
          <p:nvPr/>
        </p:nvSpPr>
        <p:spPr>
          <a:xfrm>
            <a:off x="7389290" y="2677880"/>
            <a:ext cx="268789" cy="11496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4196C7F1-D78E-D229-1B3E-4CEFA60D6522}"/>
              </a:ext>
            </a:extLst>
          </p:cNvPr>
          <p:cNvSpPr/>
          <p:nvPr/>
        </p:nvSpPr>
        <p:spPr>
          <a:xfrm>
            <a:off x="7699600" y="26520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570869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5125827"/>
          </a:xfrm>
          <a:prstGeom prst="rect">
            <a:avLst/>
          </a:prstGeom>
          <a:noFill/>
        </p:spPr>
        <p:txBody>
          <a:bodyPr wrap="square" rtlCol="0">
            <a:spAutoFit/>
          </a:bodyPr>
          <a:lstStyle/>
          <a:p>
            <a:pPr marL="457200" indent="-457200">
              <a:lnSpc>
                <a:spcPts val="4000"/>
              </a:lnSpc>
              <a:buFont typeface="+mj-lt"/>
              <a:buAutoNum type="arabicPeriod"/>
            </a:pPr>
            <a:r>
              <a:rPr lang="en-US" sz="1100" dirty="0"/>
              <a:t>Read through the code and see if you can follow what it is doing. Note that this code is a bit more complex than in the prior steps but the main concept of what is doing should still be clear.</a:t>
            </a:r>
          </a:p>
          <a:p>
            <a:pPr marL="457200" indent="-457200">
              <a:lnSpc>
                <a:spcPts val="4000"/>
              </a:lnSpc>
              <a:buFont typeface="+mj-lt"/>
              <a:buAutoNum type="arabicPeriod"/>
            </a:pPr>
            <a:r>
              <a:rPr lang="en-US" sz="1100" dirty="0"/>
              <a:t>If things are configured correctly, temp readings should print to your screen and your Azure logic app should also be triggering alerts.</a:t>
            </a:r>
          </a:p>
          <a:p>
            <a:pPr marL="457200" indent="-457200">
              <a:lnSpc>
                <a:spcPts val="4000"/>
              </a:lnSpc>
              <a:buFont typeface="+mj-lt"/>
              <a:buAutoNum type="arabicPeriod"/>
            </a:pPr>
            <a:r>
              <a:rPr lang="en-US" sz="1100" dirty="0"/>
              <a:t>Remember that you can check the details of the Azure logic app </a:t>
            </a:r>
            <a:r>
              <a:rPr lang="en-US" sz="1100" i="1" dirty="0">
                <a:solidFill>
                  <a:srgbClr val="00B0F0"/>
                </a:solidFill>
              </a:rPr>
              <a:t>Runs history</a:t>
            </a:r>
            <a:r>
              <a:rPr lang="en-US" sz="1100" dirty="0"/>
              <a:t> on the </a:t>
            </a:r>
            <a:r>
              <a:rPr lang="en-US" sz="1100" i="1" dirty="0">
                <a:solidFill>
                  <a:srgbClr val="00B0F0"/>
                </a:solidFill>
              </a:rPr>
              <a:t>Overview</a:t>
            </a:r>
            <a:r>
              <a:rPr lang="en-US" sz="1100" dirty="0"/>
              <a:t> screen of the logic app for troubleshooting assistance.</a:t>
            </a:r>
          </a:p>
          <a:p>
            <a:pPr marL="457200" indent="-457200">
              <a:lnSpc>
                <a:spcPts val="4000"/>
              </a:lnSpc>
              <a:buFont typeface="+mj-lt"/>
              <a:buAutoNum type="arabicPeriod"/>
            </a:pPr>
            <a:r>
              <a:rPr lang="en-US" sz="1100" dirty="0"/>
              <a:t>Press CTRL+C to stop the program</a:t>
            </a:r>
            <a:endParaRPr lang="en-US" sz="600" dirty="0"/>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21" name="Picture 20">
            <a:extLst>
              <a:ext uri="{FF2B5EF4-FFF2-40B4-BE49-F238E27FC236}">
                <a16:creationId xmlns:a16="http://schemas.microsoft.com/office/drawing/2014/main" id="{ABF3AFEC-6C54-2DFA-6435-37C7FF942332}"/>
              </a:ext>
            </a:extLst>
          </p:cNvPr>
          <p:cNvPicPr>
            <a:picLocks noChangeAspect="1"/>
          </p:cNvPicPr>
          <p:nvPr/>
        </p:nvPicPr>
        <p:blipFill>
          <a:blip r:embed="rId7"/>
          <a:stretch>
            <a:fillRect/>
          </a:stretch>
        </p:blipFill>
        <p:spPr>
          <a:xfrm>
            <a:off x="6845245" y="1418679"/>
            <a:ext cx="4100813" cy="1813581"/>
          </a:xfrm>
          <a:prstGeom prst="rect">
            <a:avLst/>
          </a:prstGeom>
          <a:ln>
            <a:solidFill>
              <a:schemeClr val="dk1">
                <a:shade val="15000"/>
              </a:schemeClr>
            </a:solidFill>
          </a:ln>
        </p:spPr>
      </p:pic>
      <p:pic>
        <p:nvPicPr>
          <p:cNvPr id="23" name="Picture 22">
            <a:extLst>
              <a:ext uri="{FF2B5EF4-FFF2-40B4-BE49-F238E27FC236}">
                <a16:creationId xmlns:a16="http://schemas.microsoft.com/office/drawing/2014/main" id="{5CE42272-531C-09BF-7110-18C3609095A6}"/>
              </a:ext>
            </a:extLst>
          </p:cNvPr>
          <p:cNvPicPr>
            <a:picLocks noChangeAspect="1"/>
          </p:cNvPicPr>
          <p:nvPr/>
        </p:nvPicPr>
        <p:blipFill>
          <a:blip r:embed="rId8"/>
          <a:stretch>
            <a:fillRect/>
          </a:stretch>
        </p:blipFill>
        <p:spPr>
          <a:xfrm>
            <a:off x="6701127" y="3245269"/>
            <a:ext cx="3428852" cy="2036942"/>
          </a:xfrm>
          <a:prstGeom prst="rect">
            <a:avLst/>
          </a:prstGeom>
          <a:ln>
            <a:solidFill>
              <a:schemeClr val="dk1">
                <a:shade val="15000"/>
              </a:schemeClr>
            </a:solidFill>
          </a:ln>
        </p:spPr>
      </p:pic>
      <p:pic>
        <p:nvPicPr>
          <p:cNvPr id="31" name="Picture 30">
            <a:extLst>
              <a:ext uri="{FF2B5EF4-FFF2-40B4-BE49-F238E27FC236}">
                <a16:creationId xmlns:a16="http://schemas.microsoft.com/office/drawing/2014/main" id="{8C6FE456-CEC4-397E-AFC7-DC160191DEBD}"/>
              </a:ext>
            </a:extLst>
          </p:cNvPr>
          <p:cNvPicPr>
            <a:picLocks noChangeAspect="1"/>
          </p:cNvPicPr>
          <p:nvPr/>
        </p:nvPicPr>
        <p:blipFill>
          <a:blip r:embed="rId9"/>
          <a:stretch>
            <a:fillRect/>
          </a:stretch>
        </p:blipFill>
        <p:spPr>
          <a:xfrm>
            <a:off x="8281887" y="5096501"/>
            <a:ext cx="2858334" cy="886244"/>
          </a:xfrm>
          <a:prstGeom prst="rect">
            <a:avLst/>
          </a:prstGeom>
          <a:ln>
            <a:solidFill>
              <a:schemeClr val="dk1">
                <a:shade val="15000"/>
              </a:schemeClr>
            </a:solidFill>
          </a:ln>
        </p:spPr>
      </p:pic>
      <p:pic>
        <p:nvPicPr>
          <p:cNvPr id="33" name="Picture 32">
            <a:extLst>
              <a:ext uri="{FF2B5EF4-FFF2-40B4-BE49-F238E27FC236}">
                <a16:creationId xmlns:a16="http://schemas.microsoft.com/office/drawing/2014/main" id="{893F6E1A-7A75-10AB-A78B-16B6FE4E1EAF}"/>
              </a:ext>
            </a:extLst>
          </p:cNvPr>
          <p:cNvPicPr>
            <a:picLocks noChangeAspect="1"/>
          </p:cNvPicPr>
          <p:nvPr/>
        </p:nvPicPr>
        <p:blipFill>
          <a:blip r:embed="rId10"/>
          <a:stretch>
            <a:fillRect/>
          </a:stretch>
        </p:blipFill>
        <p:spPr>
          <a:xfrm>
            <a:off x="8695865" y="5330527"/>
            <a:ext cx="2444355" cy="603901"/>
          </a:xfrm>
          <a:prstGeom prst="rect">
            <a:avLst/>
          </a:prstGeom>
        </p:spPr>
      </p:pic>
    </p:spTree>
    <p:extLst>
      <p:ext uri="{BB962C8B-B14F-4D97-AF65-F5344CB8AC3E}">
        <p14:creationId xmlns:p14="http://schemas.microsoft.com/office/powerpoint/2010/main" val="2799920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5144" y="1384552"/>
            <a:ext cx="3842023" cy="2587311"/>
          </a:xfrm>
          <a:prstGeom prst="rect">
            <a:avLst/>
          </a:prstGeom>
          <a:noFill/>
        </p:spPr>
        <p:txBody>
          <a:bodyPr wrap="square" rtlCol="0">
            <a:spAutoFit/>
          </a:bodyPr>
          <a:lstStyle/>
          <a:p>
            <a:pPr algn="ctr">
              <a:lnSpc>
                <a:spcPts val="4000"/>
              </a:lnSpc>
            </a:pPr>
            <a:endParaRPr lang="en-US" sz="2000" dirty="0">
              <a:solidFill>
                <a:schemeClr val="tx1"/>
              </a:solidFill>
            </a:endParaRPr>
          </a:p>
          <a:p>
            <a:pPr algn="ctr">
              <a:lnSpc>
                <a:spcPts val="4000"/>
              </a:lnSpc>
            </a:pPr>
            <a:r>
              <a:rPr lang="en-US" sz="2000" dirty="0">
                <a:solidFill>
                  <a:schemeClr val="tx1"/>
                </a:solidFill>
              </a:rPr>
              <a:t>Everyone</a:t>
            </a:r>
            <a:r>
              <a:rPr lang="en-US" sz="2000" dirty="0">
                <a:solidFill>
                  <a:schemeClr val="tx1"/>
                </a:solidFill>
                <a:latin typeface="+mn-lt"/>
              </a:rPr>
              <a:t> has their Raspberry Pi sending temp sensor readings into the </a:t>
            </a:r>
            <a:r>
              <a:rPr lang="en-US" sz="2000" dirty="0" err="1">
                <a:solidFill>
                  <a:schemeClr val="tx1"/>
                </a:solidFill>
                <a:latin typeface="+mn-lt"/>
              </a:rPr>
              <a:t>IOTHub</a:t>
            </a:r>
            <a:r>
              <a:rPr lang="en-US" sz="2000" dirty="0">
                <a:solidFill>
                  <a:schemeClr val="tx1"/>
                </a:solidFill>
                <a:latin typeface="+mn-lt"/>
              </a:rPr>
              <a:t> and is seeing alerts generated!</a:t>
            </a:r>
            <a:endParaRPr lang="en-US" sz="12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388134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3"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4"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t>Note about Azure resource cleanup</a:t>
            </a:r>
            <a:r>
              <a:rPr lang="en-US" sz="2000" dirty="0"/>
              <a:t>!</a:t>
            </a:r>
          </a:p>
          <a:p>
            <a:pPr marL="342900" indent="-342900">
              <a:lnSpc>
                <a:spcPts val="4000"/>
              </a:lnSpc>
              <a:buFont typeface="+mj-lt"/>
              <a:buAutoNum type="arabicPeriod"/>
            </a:pPr>
            <a:r>
              <a:rPr lang="en-US" dirty="0"/>
              <a:t>The Azure resources that you have created today will consume ~ $0.10 per day against your free subscription value.  You can view the daily costs in the Cost management section of the Azure Portal.  You will receive an invoice via email each month (but costs will show as $0.00)</a:t>
            </a:r>
          </a:p>
          <a:p>
            <a:pPr marL="342900" indent="-342900">
              <a:lnSpc>
                <a:spcPts val="4000"/>
              </a:lnSpc>
              <a:buFont typeface="+mj-lt"/>
              <a:buAutoNum type="arabicPeriod"/>
            </a:pPr>
            <a:r>
              <a:rPr lang="en-US" dirty="0"/>
              <a:t>Note that best practice is simply to delete the resources that you created if you do not plan to continue using them.</a:t>
            </a:r>
          </a:p>
        </p:txBody>
      </p:sp>
      <p:pic>
        <p:nvPicPr>
          <p:cNvPr id="20" name="Picture 19">
            <a:extLst>
              <a:ext uri="{FF2B5EF4-FFF2-40B4-BE49-F238E27FC236}">
                <a16:creationId xmlns:a16="http://schemas.microsoft.com/office/drawing/2014/main" id="{22F962D6-D4B4-7192-0326-5CF9146C96EB}"/>
              </a:ext>
            </a:extLst>
          </p:cNvPr>
          <p:cNvPicPr>
            <a:picLocks noChangeAspect="1"/>
          </p:cNvPicPr>
          <p:nvPr/>
        </p:nvPicPr>
        <p:blipFill>
          <a:blip r:embed="rId5"/>
          <a:stretch>
            <a:fillRect/>
          </a:stretch>
        </p:blipFill>
        <p:spPr>
          <a:xfrm>
            <a:off x="7085180" y="1509132"/>
            <a:ext cx="3620942" cy="2171970"/>
          </a:xfrm>
          <a:prstGeom prst="rect">
            <a:avLst/>
          </a:prstGeom>
        </p:spPr>
      </p:pic>
      <p:pic>
        <p:nvPicPr>
          <p:cNvPr id="21" name="Picture 20" descr="Microsoft Azure logo transparent PNG ...">
            <a:extLst>
              <a:ext uri="{FF2B5EF4-FFF2-40B4-BE49-F238E27FC236}">
                <a16:creationId xmlns:a16="http://schemas.microsoft.com/office/drawing/2014/main" id="{F90FADB1-A814-68B3-BCE1-57DAAF740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47BF57E-1D5C-4E91-17E3-7F1014A2CDAE}"/>
              </a:ext>
            </a:extLst>
          </p:cNvPr>
          <p:cNvPicPr>
            <a:picLocks noChangeAspect="1"/>
          </p:cNvPicPr>
          <p:nvPr/>
        </p:nvPicPr>
        <p:blipFill>
          <a:blip r:embed="rId7"/>
          <a:stretch>
            <a:fillRect/>
          </a:stretch>
        </p:blipFill>
        <p:spPr>
          <a:xfrm>
            <a:off x="6662797" y="3975460"/>
            <a:ext cx="4393789" cy="2171970"/>
          </a:xfrm>
          <a:prstGeom prst="rect">
            <a:avLst/>
          </a:prstGeom>
        </p:spPr>
      </p:pic>
      <p:sp>
        <p:nvSpPr>
          <p:cNvPr id="29" name="Arrow: Left 28">
            <a:extLst>
              <a:ext uri="{FF2B5EF4-FFF2-40B4-BE49-F238E27FC236}">
                <a16:creationId xmlns:a16="http://schemas.microsoft.com/office/drawing/2014/main" id="{043F7554-22C1-1C0C-0D54-D2902615BB71}"/>
              </a:ext>
            </a:extLst>
          </p:cNvPr>
          <p:cNvSpPr/>
          <p:nvPr/>
        </p:nvSpPr>
        <p:spPr>
          <a:xfrm>
            <a:off x="8546789" y="213925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14E53B72-2CE9-5CA1-7DF4-5E33F9B74C08}"/>
              </a:ext>
            </a:extLst>
          </p:cNvPr>
          <p:cNvSpPr/>
          <p:nvPr/>
        </p:nvSpPr>
        <p:spPr>
          <a:xfrm>
            <a:off x="9103963" y="21031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1" name="Arrow: Left 30">
            <a:extLst>
              <a:ext uri="{FF2B5EF4-FFF2-40B4-BE49-F238E27FC236}">
                <a16:creationId xmlns:a16="http://schemas.microsoft.com/office/drawing/2014/main" id="{A24CD55B-9865-24DD-BCAB-787B22DF85DA}"/>
              </a:ext>
            </a:extLst>
          </p:cNvPr>
          <p:cNvSpPr/>
          <p:nvPr/>
        </p:nvSpPr>
        <p:spPr>
          <a:xfrm>
            <a:off x="9602942" y="43548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B6AAEEB6-E11D-3E70-006F-CDABC1FBF8C2}"/>
              </a:ext>
            </a:extLst>
          </p:cNvPr>
          <p:cNvSpPr/>
          <p:nvPr/>
        </p:nvSpPr>
        <p:spPr>
          <a:xfrm>
            <a:off x="10151039" y="43364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6095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225631" y="1432497"/>
            <a:ext cx="3507982" cy="484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dirty="0">
                <a:solidFill>
                  <a:srgbClr val="00B050"/>
                </a:solidFill>
              </a:rPr>
              <a:t>WHAT’S NEXT?</a:t>
            </a:r>
          </a:p>
          <a:p>
            <a:pPr marL="0" marR="0" lvl="0" indent="0" algn="ctr" rtl="0">
              <a:spcBef>
                <a:spcPts val="0"/>
              </a:spcBef>
              <a:spcAft>
                <a:spcPts val="0"/>
              </a:spcAft>
              <a:buNone/>
            </a:pPr>
            <a:endParaRPr lang="en-US" sz="1000" b="1" dirty="0">
              <a:solidFill>
                <a:srgbClr val="00B050"/>
              </a:solidFill>
            </a:endParaRPr>
          </a:p>
          <a:p>
            <a:pPr marL="342900" indent="-342900">
              <a:lnSpc>
                <a:spcPts val="4000"/>
              </a:lnSpc>
              <a:buFont typeface="Arial" panose="020B0604020202020204" pitchFamily="34" charset="0"/>
              <a:buChar char="•"/>
            </a:pPr>
            <a:r>
              <a:rPr lang="en-US" sz="2000" dirty="0"/>
              <a:t>Take your kit home!</a:t>
            </a:r>
          </a:p>
          <a:p>
            <a:pPr marL="342900" indent="-342900">
              <a:lnSpc>
                <a:spcPts val="4000"/>
              </a:lnSpc>
              <a:buFont typeface="Arial" panose="020B0604020202020204" pitchFamily="34" charset="0"/>
              <a:buChar char="•"/>
            </a:pPr>
            <a:r>
              <a:rPr lang="en-US" sz="2000" dirty="0"/>
              <a:t>Try other sensors</a:t>
            </a:r>
          </a:p>
          <a:p>
            <a:pPr marL="342900" indent="-342900">
              <a:lnSpc>
                <a:spcPts val="4000"/>
              </a:lnSpc>
              <a:buFont typeface="Arial" panose="020B0604020202020204" pitchFamily="34" charset="0"/>
              <a:buChar char="•"/>
            </a:pPr>
            <a:r>
              <a:rPr lang="en-US" sz="2000" dirty="0"/>
              <a:t>Check out AWS &amp; GCP</a:t>
            </a:r>
          </a:p>
          <a:p>
            <a:pPr marL="342900" indent="-342900">
              <a:lnSpc>
                <a:spcPts val="4000"/>
              </a:lnSpc>
              <a:buFont typeface="Arial" panose="020B0604020202020204" pitchFamily="34" charset="0"/>
              <a:buChar char="•"/>
            </a:pPr>
            <a:r>
              <a:rPr lang="en-US" sz="2000" dirty="0"/>
              <a:t>Check out other sample projects on the internet:</a:t>
            </a:r>
          </a:p>
          <a:p>
            <a:pPr marL="342900" lvl="3" indent="-342900" algn="ctr">
              <a:lnSpc>
                <a:spcPts val="4000"/>
              </a:lnSpc>
              <a:buFont typeface="Arial" panose="020B0604020202020204" pitchFamily="34" charset="0"/>
              <a:buChar char="•"/>
            </a:pPr>
            <a:r>
              <a:rPr lang="en-US" sz="1600" dirty="0">
                <a:hlinkClick r:id="rId4"/>
              </a:rPr>
              <a:t>Tom’s Hardware</a:t>
            </a:r>
            <a:endParaRPr lang="en-US" sz="1600" dirty="0"/>
          </a:p>
          <a:p>
            <a:pPr marL="342900" lvl="3" indent="-342900" algn="ctr">
              <a:lnSpc>
                <a:spcPts val="4000"/>
              </a:lnSpc>
              <a:buFont typeface="Arial" panose="020B0604020202020204" pitchFamily="34" charset="0"/>
              <a:buChar char="•"/>
            </a:pPr>
            <a:r>
              <a:rPr lang="en-US" sz="1600" dirty="0">
                <a:hlinkClick r:id="rId5"/>
              </a:rPr>
              <a:t>PC Magazine</a:t>
            </a:r>
            <a:endParaRPr lang="en-US" sz="1600" dirty="0"/>
          </a:p>
          <a:p>
            <a:pPr marL="342900" lvl="3" indent="-342900" algn="ctr">
              <a:lnSpc>
                <a:spcPts val="4000"/>
              </a:lnSpc>
              <a:buFont typeface="Arial" panose="020B0604020202020204" pitchFamily="34" charset="0"/>
              <a:buChar char="•"/>
            </a:pPr>
            <a:r>
              <a:rPr lang="en-US" sz="1600" dirty="0">
                <a:hlinkClick r:id="rId6"/>
              </a:rPr>
              <a:t>Raspberry Pi Forums </a:t>
            </a:r>
            <a:endParaRPr lang="en-US" sz="1600" dirty="0"/>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3100272"/>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rgbClr val="FFC000"/>
                </a:solidFill>
              </a:rPr>
              <a:t>KEEP LEARNING</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COLLABORATE</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STAY IN TOUCH!</a:t>
            </a:r>
          </a:p>
        </p:txBody>
      </p:sp>
    </p:spTree>
    <p:extLst>
      <p:ext uri="{BB962C8B-B14F-4D97-AF65-F5344CB8AC3E}">
        <p14:creationId xmlns:p14="http://schemas.microsoft.com/office/powerpoint/2010/main" val="640275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4EB37E32-9C4B-1AB7-1337-221D5B27F99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F6A4855-8686-A119-2FFA-EC14484A3566}"/>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C6C1EF74-83F5-3584-04B0-4B1469AA2EB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A0961BAD-397D-881D-CE4A-23A7ED4F959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4395E296-1EF6-C582-6631-D7E89C0AF46B}"/>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E882D8BC-124D-156F-201E-C5AC33BC246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5259F8F-D814-E43D-AA6C-1815667B5C94}"/>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9D74686-F62C-4D6C-3F95-390D22CC71B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19C8CEFF-3762-235F-7FB5-5EE0520F47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50D89AA-3F60-ADCC-D720-8794C78BBE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C1D4933-4B12-D51C-791D-A329F1C8E768}"/>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521FF7C4-AEA2-F21C-FFFA-51B6988D03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3A8072-42FD-6AEE-A738-B2F37B6373B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7900FB48-B378-7720-DFAC-3A5A7C4AF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8EA4FEF-82C5-5DEE-3812-FC27E6FF0BFC}"/>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7243C7-5C94-D7EC-7CDF-2AA92BAF6C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D1BDA69D-1ABA-B94F-2595-5E153FFBAEE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F23EFA8E-D3EF-1C1D-754F-EFE79F8FEC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2BBC6BD2-0BF9-4840-ABEB-0EE1F6729430}"/>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435C09CD-7CBD-80E1-1E52-DABF93EEB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1A23948-2BF1-6FD9-9F0B-AA1DAFCF96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862BD4D7-B356-B142-6958-D7D0588748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767B003-9A2F-D6B9-C5CF-A007FC68FD8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729DC4C-BC6F-3F89-0781-6BF6F5B100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D3E38D5-375D-D2DD-4DE0-331551D727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FD7A8806-C396-7E1B-90BA-4BB02A39529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51F50B7-AD8E-BDAF-1D16-81D3AA18E30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C5D401F-7588-CFDC-86AB-04F2D02FEF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99DB0F-0D91-C143-DDE9-656A51AEF0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947964C-56F7-285F-723A-57CC85A24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1ECC7AF-DD50-3388-D0B0-11E0AC221C4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F19297-BBAD-E84A-C295-0A92CCCA98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88ABA85-E608-3791-9A47-5EF7981759A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891F2FE-03B2-1DB4-C031-FAEEEC5C97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B3971169-672E-A5E5-DAA6-0BE5D220AB7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416D5B87-FDBA-7158-45A9-EC8D6E026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F540DB5-1438-7364-83D2-10B9D31CFB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E27B4D46-8C88-B6E0-CA50-160EC10F88F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53D9AA5-250C-48DC-9CC2-FD5F1132FAF7}"/>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8F4D4AA-647A-61CF-0AA9-72AACAA1BB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9ED2CFF-9281-885E-A777-535E09AFEF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33CEF633-749F-9663-BE2E-9BACFFC8C5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579B90C-0652-C503-40AF-6B2333BDC6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13C1E0A2-ADDA-B6F4-85BD-84035E831C9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6479466-8877-ED12-7454-A709492C20E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B38DE08B-41E9-D3D1-43E6-FAE695308A7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B010C69F-BCAF-ACAF-5537-4143EF64724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377D983F-8F87-7E7E-BBB3-410D800403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283476-247A-6547-BD8E-17C3202E2F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BEB2E77-4067-0C65-5929-DF797423C8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919C9BB-E409-8617-1131-18E6BF3B4EE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AE8C66C-506E-C689-4318-71A14FF8B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2F04963D-C933-B162-7995-F05E950EE99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1E9C80D-DCDA-FADB-C862-C9B57CBC88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AB4D51A-34E2-6579-C0C0-09C696180256}"/>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8FD56F94-252B-585D-7B79-3F70696D39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E3B4EB8-1D45-E80F-9F77-0C07FF83BF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90A0573-FA17-096F-1EBC-3934D83FA86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F9119A32-FAFD-1B00-FC52-6A115B477B3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14AF691F-4AD8-5BAC-852C-5E5CC00F12E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A56E4B1-CB3B-2167-F3B2-EACF6614104C}"/>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CA1A0E4-7693-47F8-F263-5CE68A291177}"/>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D5B28DD-9560-7E3E-DE94-1FCDE8373BF7}"/>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98C50F6-7383-31D1-051F-9C7C46E27F89}"/>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D214D107-6E83-A1D3-1ACB-F775A3B059A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A4E0607-25BE-577F-A6CF-135C4D773E3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8DBF6063-90DB-25B4-BC8F-DE884BD6A20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7BB055F-0065-440E-00BB-09CF5526A1C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E7C8C84D-0C1A-2A24-81E7-2C50660065FE}"/>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FB73D794-DFE7-60F5-BD86-80D0FE9E054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66BE548-28E3-0C0F-6652-C366D968FFA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843E2F85-FAB5-5A60-9787-34C30CBC970D}"/>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D942E9DC-0CC8-5C3D-1B0D-E50211AD87E9}"/>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F2100FC-068D-5704-6B71-CF56BDD0BA8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CDFFD8C3-AE89-E8CF-30F3-ABB3C6FB6589}"/>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2A9256B-F84C-105E-52DD-AD9C381D5C61}"/>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E7DDDDD-BF56-1328-906E-4D2D0E36872A}"/>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ACAA1F90-D745-2DB3-40A0-09D53EA8A69B}"/>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99D512E-FDCB-5463-DC90-D87837D3C4A0}"/>
              </a:ext>
            </a:extLst>
          </p:cNvPr>
          <p:cNvSpPr/>
          <p:nvPr/>
        </p:nvSpPr>
        <p:spPr>
          <a:xfrm>
            <a:off x="1922093" y="916832"/>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8D20E38-D44B-E968-19F0-45F4B260B7E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85F2E9D7-A458-A20A-A8BF-DFD6E97C495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EFF5A18E-3713-C7BE-5AF9-66084800053C}"/>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A10439E-5796-B585-C6BF-F9B26D8EAF8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08BFFD2-45CF-102A-A182-7A13402608D5}"/>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969E3FA-69E3-CA78-EEF5-EFE8B94584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412E4C2-1145-B205-C2CB-B127778A26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D691C5EA-4AE0-60F8-EBC3-EC112D0D0CC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EE18197-1CE5-CECC-95C9-B8EE9982DE27}"/>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C542159-037C-4357-558B-F6B63C8A2D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475BFBB-E412-CE1B-B2F8-D4A9E8E594E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EC0F811A-2E86-D2FD-A555-9740CDC6423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55AF6152-234E-F119-868F-F30947D2982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04B80AE-F9FD-53ED-9096-9D8F461BDD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DCF40B6-5184-7DB1-9C6C-6AA1F24F8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31A2C7D9-E894-4742-8B24-01CC5186711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AC4060C-AE8A-9EC9-9CE6-A2563034A1C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764717-8F88-39D1-4EE1-60DD2E7261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CCF659B5-8D03-3F73-62B9-D566CF17BA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D1C9CD3-441F-4405-99A1-303258469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C84E251-D9BC-B9E2-CC3F-99E29FE0EDC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DB0A454-FDAF-1B6A-076A-5633C3D388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9938BF3-C3BF-D90C-3F22-25D5B539A4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2DB0F0-7E1B-F0B8-66DA-A1E97D8808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62D3C32C-13E9-09FF-E870-4A115BC44F55}"/>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01782-297C-8C08-2B97-1D4798CDB1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570F0D80-E433-10E1-28FF-5473A1B20FC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8E6E17B-130E-6036-2400-484EA9AD51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9D4C823-6A8E-A2D7-DC1D-B752B0AC33E7}"/>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9D1867D-5BE1-42CC-49CA-D092CE78A4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F85A8437-F349-2BD6-2A56-49A54CEB0A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50A7421-CEC7-0EC8-4BC1-2EDE4BFE43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95113BA-1479-76F2-B5CE-41FB2D555CE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DA21E102-5333-C29F-FE93-E74B6D034C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724841F6-5AFB-2B7A-9C24-5E5AA4D192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ACB6C0FD-71DC-EA09-0C0B-7439972279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01AEBFC1-E96F-1D0E-082D-3A73816EDE6E}"/>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7EB8643-F3C0-4845-2551-DD43445A13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BD3E3E1-1F65-5FD0-A717-7EA380A2CF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BCE2BFAD-F0A4-BDDA-F2D7-E768329EF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88AC73C-AED8-4929-FEA7-EF98697B5B6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1EF48E1-21A5-EC00-9FA2-D0ED658ABA9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28A44828-4E9E-7D51-C46E-2F02B7058F6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7B15271-84BE-560A-9C89-FD6CBED4401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A6D0DAFF-F20D-563C-EBDF-BBC2FDCA3A42}"/>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D939066-78ED-A551-4753-000760F62E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E39E146E-4294-D1F8-0725-E192491D0A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98BCBE9-B553-3BD0-AA8F-AD1AE3DFEB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700D658A-90E8-448C-CFC8-C514BFF1B62E}"/>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BBFA015C-AADF-061C-74AF-C7DE32A81D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1755776C-32AA-DA12-C82A-E74D51FBD26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CFB2374-66F2-A1DF-DD83-3F93F598C0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D4181CA0-76BA-7DC8-1A8A-F5C9681EFBB7}"/>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D2C2558-5DCF-6006-9951-27B07DD003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0227B0C2-6749-EF27-421E-360CA08099F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28AB0C5F-2890-FEE5-052B-508B33751D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8CDDC501-DD69-4A0F-D815-9F908E49E39A}"/>
              </a:ext>
            </a:extLst>
          </p:cNvPr>
          <p:cNvGrpSpPr/>
          <p:nvPr/>
        </p:nvGrpSpPr>
        <p:grpSpPr>
          <a:xfrm>
            <a:off x="1864957" y="1369671"/>
            <a:ext cx="4288972" cy="4649614"/>
            <a:chOff x="6190346" y="1235468"/>
            <a:chExt cx="4288972" cy="4649614"/>
          </a:xfrm>
        </p:grpSpPr>
        <p:cxnSp>
          <p:nvCxnSpPr>
            <p:cNvPr id="62" name="Google Shape;1037;p12">
              <a:extLst>
                <a:ext uri="{FF2B5EF4-FFF2-40B4-BE49-F238E27FC236}">
                  <a16:creationId xmlns:a16="http://schemas.microsoft.com/office/drawing/2014/main" id="{B96B4365-006B-0142-1F1A-2D876A30672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0661D1A6-4D36-AD03-8DA3-A107B2FAB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EACAEFC9-C085-8AC3-2CE8-62F3315F4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D8CB42A-83F8-5E8F-D7B5-0F163E96511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5264FA0-D0BD-292C-2319-97D3CD03D30D}"/>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CB7843B-1514-8C83-3C3F-11EA277BCE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4B71DD5-1C0C-A81A-0E6E-83D747BD070B}"/>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ED8E4A5-E8F5-ED64-62EC-809E51C89D9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9801307A-0AE3-4B13-D98C-2CFD30B7B5B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E39EFCE-344B-17F6-CC3A-7312E7E956C1}"/>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5C89C97-8413-E6A2-012F-A3786E2F8FE1}"/>
              </a:ext>
            </a:extLst>
          </p:cNvPr>
          <p:cNvSpPr txBox="1"/>
          <p:nvPr/>
        </p:nvSpPr>
        <p:spPr>
          <a:xfrm>
            <a:off x="6883928" y="2204078"/>
            <a:ext cx="350798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dirty="0">
                <a:solidFill>
                  <a:srgbClr val="00B050"/>
                </a:solidFill>
                <a:hlinkClick r:id="rId4"/>
              </a:rPr>
              <a:t>https://forms.office.com/r/UKRPBbb81X</a:t>
            </a:r>
            <a:endParaRPr lang="en-US" sz="2400" b="1" u="sng" dirty="0">
              <a:solidFill>
                <a:srgbClr val="00B050"/>
              </a:solidFill>
            </a:endParaRPr>
          </a:p>
        </p:txBody>
      </p:sp>
      <p:sp>
        <p:nvSpPr>
          <p:cNvPr id="1058" name="Google Shape;1048;p12">
            <a:extLst>
              <a:ext uri="{FF2B5EF4-FFF2-40B4-BE49-F238E27FC236}">
                <a16:creationId xmlns:a16="http://schemas.microsoft.com/office/drawing/2014/main" id="{6E61299A-D7F5-F8F7-011A-C1FAAA834B2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3E8784E-2A28-83B6-AF50-037CC4744F9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D4F7FE0E-3A5A-D03E-441B-399FBADC167E}"/>
              </a:ext>
            </a:extLst>
          </p:cNvPr>
          <p:cNvSpPr txBox="1"/>
          <p:nvPr/>
        </p:nvSpPr>
        <p:spPr>
          <a:xfrm>
            <a:off x="2031623" y="1361580"/>
            <a:ext cx="3630276" cy="3624838"/>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chemeClr val="accent2">
                    <a:lumMod val="75000"/>
                  </a:schemeClr>
                </a:solidFill>
              </a:rPr>
              <a:t>Please take a moment to complete this short feedback form – it will help us to improve the workshop for future students!</a:t>
            </a:r>
          </a:p>
        </p:txBody>
      </p:sp>
      <p:pic>
        <p:nvPicPr>
          <p:cNvPr id="966" name="Picture 965">
            <a:extLst>
              <a:ext uri="{FF2B5EF4-FFF2-40B4-BE49-F238E27FC236}">
                <a16:creationId xmlns:a16="http://schemas.microsoft.com/office/drawing/2014/main" id="{3B3D6E9B-558E-BA65-EF04-4F648F62B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004" y="3322153"/>
            <a:ext cx="2027096" cy="2057578"/>
          </a:xfrm>
          <a:prstGeom prst="rect">
            <a:avLst/>
          </a:prstGeom>
        </p:spPr>
      </p:pic>
    </p:spTree>
    <p:extLst>
      <p:ext uri="{BB962C8B-B14F-4D97-AF65-F5344CB8AC3E}">
        <p14:creationId xmlns:p14="http://schemas.microsoft.com/office/powerpoint/2010/main" val="971862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145061F7-60C2-12F4-62BD-07182852125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40F245C7-E1A4-0860-133C-F2C5D3F7634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C323B88-4CFF-2210-77D0-608A29036A8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F0B8D7D-3A3E-2481-2B07-F68AF3D562BA}"/>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015A1B8-E26E-8F1B-1940-E51C4DC056E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AF4CF29-8C6A-83CF-DEDA-7E47FAF71A3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FE344A-7D3B-1C16-28A0-C5C252AD7D8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2BD7105-4588-7D60-ABF8-3C1F48D200D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ED3143AB-23D5-3BA9-6CC0-006C1D7BC3E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99A55EF3-DE8C-EA06-D5A4-01E69FF8BD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6A5F750A-C16B-1102-A579-79821C264B9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9D992804-BF18-C02A-DE50-D38F09587B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89021217-94CD-C02A-B987-BB9FD0167C9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C17D65F-B000-4D6D-F112-FA65A4CFDF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8743D8B-0D38-525D-77AE-2688DA66CDD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ED9429B-C743-2AB9-A140-CCA1B99F4C8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7BE9719-E112-F0A9-44E6-0360834D78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698643F-69B0-2C6A-DF8A-3D447C66258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AAFB575-76EC-BB7C-652E-28BB8005D98D}"/>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3DDEE13C-3275-CED8-9873-A749D52658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AE8D2A1-372F-BC48-8226-10D33257411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999F4FB-AB14-E2AB-6BA7-4BBEC33A880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EFAE05BB-F8FE-C763-5329-F2D43D1612FC}"/>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B3B9024-932E-B244-B114-ECE5A81666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095E0DA-7BE2-5068-E157-28B1981E254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965F656-FB97-E300-DE73-4A1B709437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A32FCF2-0808-C7EE-6EF0-AD148392DA7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3B98892-065D-9159-D950-EF326E3901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8B0FFB-374B-80FA-8475-7DDE3DBF0C0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87C9C9-B35D-53D9-0A24-D72FBD4C3C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653E054D-E08B-032D-B792-333265DF066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C2A5A94-DA59-6379-1B3D-F44D05ED6D9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7AA11467-C8CE-26E5-D224-1F82526B64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2B7EEB3-A271-FEBA-605C-02A03E22A8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A43285D-0CB4-40E0-DC54-B94F147D7CA4}"/>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3335BDF-7161-4798-1196-FB93DD3A4F6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C2164077-F176-EDBB-C3C2-E8C51E1574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05460A27-4261-88A0-297A-46312C71D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F8D107C2-EC98-C5D5-34B4-43B6770146E8}"/>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506DCB6-DE1E-B46B-1BE3-BD11D77A7B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4CAE1097-5F11-37F6-074D-1FCB7C2593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321F13E-873F-2E51-45F4-EB389971B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473FDD6-2809-2631-CEB1-FEDDB509E8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A9BAFBF4-3044-B5EB-9A1A-FA6F5F03FD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2E40D39F-0C62-6484-B2F0-AA88F5FA516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B5A3540-8BD9-D141-CEC6-8839509127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49D7402D-DCF5-FD61-271C-A2AE7A1778D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A68AE29-8C63-0E2B-AFEF-6ECBD7390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D7B3E3E8-ED03-124D-775D-8A904E3050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44664F2-4D27-DD29-47CB-5C7A13A4680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35C0743-7DC9-B9D8-AEDC-FE96B3AE53A7}"/>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BCA2C512-73BC-F990-8AC8-40505A3203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A0E5BD33-2B8C-AE8E-70FD-C1E76405D4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4D532A9F-7241-8F68-A3CE-865FBDBE96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837BBFE8-0951-9C87-2670-3688C76BBE34}"/>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9D777C78-B81C-4E09-071A-74F0E66B58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1639DEC-34EF-6113-980C-D50C5ABF8F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4DE6C3C-16D4-CCD2-FEC3-8A1CA03B3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E2C5E8-6FAE-65CC-0AC3-43C4748B55FD}"/>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5589635-E4B5-9A63-61E0-6ACAC65A012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91F4016-2907-86AF-CDC9-A13547778D8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BAA900B-1A3E-CB1C-D8B7-65546259226C}"/>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1A1018AF-BA39-32EA-9107-4D0935D980C9}"/>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03282F-752F-6DBD-99F6-A6925FC1D71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77525261-5ECC-34A1-214B-665E7A84538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682E3C1A-3230-FB5D-C508-0BF167D3F0F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45A3E973-067F-AE15-3639-7226A994D43F}"/>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8648DEEE-A1FB-AC4A-A27F-3D1A9A8CA66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4A1B9C61-8AEE-B7FF-244B-3A994E36D27A}"/>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153CE0A-FED6-834E-4D6B-9A8504E1896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1CE2FE38-0EAC-B156-9E3E-7F0DFB87D71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1314FA4-52D3-FF4C-5513-D05E044D958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F77B9BD5-B017-17C3-E612-438D8D99BE9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E9C2C7D0-ECA0-9608-1F11-619D77B2344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D1657D-1B5D-A287-7112-027CAB31647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6FB9508-42E5-6791-76CB-84283C4492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3143DD4-712A-DAEA-EFB7-69C74410187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09B7DCC-6D00-46D6-7EAD-8069975757E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B615360C-031E-1469-A516-8F6B5CA83BF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92E556C-0052-386E-376A-A5ED4D0D7312}"/>
              </a:ext>
            </a:extLst>
          </p:cNvPr>
          <p:cNvSpPr/>
          <p:nvPr/>
        </p:nvSpPr>
        <p:spPr>
          <a:xfrm>
            <a:off x="6338196" y="755155"/>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12342FC-7188-BDF0-D5FC-A14DC80C8CE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AA2933F-F2D0-7E86-9EE3-86828EF080AA}"/>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7E849C4B-6139-1AE0-02EC-D1FF770F07AB}"/>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DA4121E-1FA2-D129-07AF-2E850119552B}"/>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3CC51ED-4C5C-DFF4-A270-1E19A71DF7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2165E9A-0F6F-CF12-E7E7-DBA2234F0C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CD689AE-7C96-887A-C70E-95F6484577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DD6A7F0-A581-4D94-F910-BAE6E7B5047B}"/>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B2FBE07-C07B-1E22-0583-9E52B8041A0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9218829-494B-160A-4959-E30AA942B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FA2BA757-AB76-FFC4-A8BB-3B5078DAAD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4F0B388-96EE-A2BB-AB17-D42E2EC329E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065E6B84-B4C3-AB1E-C74D-299C6D67DB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91301B6-04BB-D4CF-9EBA-8CE07FEAF6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9FF993F-2394-EEB8-5CB7-1D626DB741C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4266E4F9-2D99-7BB3-982C-66C3750ADD6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E6B3094F-0DEA-BD46-768E-A86FA1342F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6D605BF6-1BA6-757D-F532-656CEBEE9F8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A91E452-1F12-F396-9545-E73D4D7FCDA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8ECFC66E-960A-A4C4-045B-C36B06FE5D28}"/>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9FA3C2F-FAF1-B7A6-44F1-4CCE701947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20DD03C1-014D-3ED0-DD6A-538C6689F6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76F4F22-1AA2-94D3-565A-E8F624F1A95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BD5060F-B216-45A2-1984-DAB9A205375F}"/>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F8930A46-AC7D-3C2D-1050-11FDFE21D5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FAAE2A6-C445-06FE-9166-B2D613DE2E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D18D5D7-8CA8-1AB3-1E8B-145328991F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5A45FF9-71E4-1E5D-DF02-BF1A3BEC033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7339A8-136C-F22E-F4F2-649567F37DD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AECB28B1-3ED2-C2B2-009B-12E22E9489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44CB661-62BA-7B7C-14BB-5D50F77ECE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359F69D-7D14-D72E-8D4F-69BAE7FA063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03CF773-83F9-B974-F506-1D864308294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73470DB-A23C-73D8-6E7D-5F0E4E9366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50B72424-CF2A-BC61-8024-377CC3079F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B6CAB23D-5ED1-137C-A8F2-8AC0CC286C9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64324132-759D-2928-F5A1-CCAA1FAA393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5C0DA6A-35DA-16CA-D9AF-C07BF5BA73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A821EC3-D78E-8184-DE5A-E1571E2C3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E5CAAE3-D9B6-8FA6-ECC9-ED079DE67C7D}"/>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7DAC4F1-881C-2577-6436-31ADE2FDA7E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A0B01E1-3852-A40D-C60E-2D4661711D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8E16E03-3604-8E28-A8DD-23722632E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597EF120-FB0F-10FB-C64A-5ADFE6BE2F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EA26A9B-05DC-43FF-5A45-ADC22EBADD1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DFA9CC6-E9D5-6831-3F0E-1B579767B2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DF6AE8C-DFDA-20D3-5610-02938D5C2A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5EDC5633-523C-B1EB-2156-E51C66055AB2}"/>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2A79D517-0149-F8BE-2072-B1DC71DB5D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FBDC4ECA-4ADB-9952-3FD5-9835D67F05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C60C193-F4FA-5782-E133-CFD73E3F9E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1F04410-DC34-1AE4-5CD6-40458D16FF0F}"/>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62F676E7-899B-5A39-8837-19DE1628A2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6F054AF2-9029-3BC9-2506-C7E3E2E3681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E22BBE4-D529-9D50-CFA9-4D2E757CD7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058" name="Google Shape;1048;p12">
            <a:extLst>
              <a:ext uri="{FF2B5EF4-FFF2-40B4-BE49-F238E27FC236}">
                <a16:creationId xmlns:a16="http://schemas.microsoft.com/office/drawing/2014/main" id="{D711704B-D040-4D62-D5B3-52BB3FD4F30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C3C6E5DA-3001-EDAB-6150-A99A140AE41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166FFCF-CC7E-7245-0709-9A2DFE0BE14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4B34EDC-06A0-6028-2D68-7EA8DC9D5B8E}"/>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EF718C9-E56E-8B8A-8DE7-E9FC030F8F49}"/>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DFC4613D-2BA0-803B-1A3E-FCA1F7D790A9}"/>
              </a:ext>
            </a:extLst>
          </p:cNvPr>
          <p:cNvSpPr txBox="1"/>
          <p:nvPr/>
        </p:nvSpPr>
        <p:spPr>
          <a:xfrm>
            <a:off x="6894448" y="4568213"/>
            <a:ext cx="3630276" cy="1509452"/>
          </a:xfrm>
          <a:prstGeom prst="rect">
            <a:avLst/>
          </a:prstGeom>
          <a:noFill/>
        </p:spPr>
        <p:txBody>
          <a:bodyPr wrap="square" rtlCol="0">
            <a:spAutoFit/>
          </a:bodyPr>
          <a:lstStyle/>
          <a:p>
            <a:pPr algn="ctr">
              <a:lnSpc>
                <a:spcPts val="1600"/>
              </a:lnSpc>
            </a:pPr>
            <a:r>
              <a:rPr lang="en-US" sz="1600" dirty="0"/>
              <a:t>This material is the property of Wake Tech Community College and should not be reproduced or shared without prior written permission.</a:t>
            </a:r>
          </a:p>
          <a:p>
            <a:pPr algn="ctr">
              <a:lnSpc>
                <a:spcPts val="1600"/>
              </a:lnSpc>
            </a:pPr>
            <a:endParaRPr lang="en-US" sz="1100" dirty="0"/>
          </a:p>
          <a:p>
            <a:pPr algn="ctr">
              <a:lnSpc>
                <a:spcPts val="1600"/>
              </a:lnSpc>
            </a:pPr>
            <a:r>
              <a:rPr lang="en-US" sz="1100" dirty="0"/>
              <a:t>Please contact Jeff Banham (</a:t>
            </a:r>
            <a:r>
              <a:rPr lang="en-US" sz="1100" dirty="0">
                <a:hlinkClick r:id="rId4"/>
              </a:rPr>
              <a:t>jkbanham@waketech.edu</a:t>
            </a:r>
            <a:r>
              <a:rPr lang="en-US" sz="1100" dirty="0"/>
              <a:t>) for more info.</a:t>
            </a:r>
          </a:p>
        </p:txBody>
      </p:sp>
      <p:pic>
        <p:nvPicPr>
          <p:cNvPr id="965" name="Content Placeholder 7">
            <a:extLst>
              <a:ext uri="{FF2B5EF4-FFF2-40B4-BE49-F238E27FC236}">
                <a16:creationId xmlns:a16="http://schemas.microsoft.com/office/drawing/2014/main" id="{E0C69305-9E2E-CE19-27F7-78B8E281E2EA}"/>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04990" y="1389818"/>
            <a:ext cx="1857348" cy="1867056"/>
          </a:xfrm>
          <a:prstGeom prst="rect">
            <a:avLst/>
          </a:prstGeom>
        </p:spPr>
      </p:pic>
      <p:sp>
        <p:nvSpPr>
          <p:cNvPr id="968" name="Text Placeholder 6">
            <a:extLst>
              <a:ext uri="{FF2B5EF4-FFF2-40B4-BE49-F238E27FC236}">
                <a16:creationId xmlns:a16="http://schemas.microsoft.com/office/drawing/2014/main" id="{1F4AE444-E21C-C2F2-914D-412FE1AB0426}"/>
              </a:ext>
            </a:extLst>
          </p:cNvPr>
          <p:cNvSpPr txBox="1">
            <a:spLocks/>
          </p:cNvSpPr>
          <p:nvPr/>
        </p:nvSpPr>
        <p:spPr>
          <a:xfrm>
            <a:off x="2323662" y="3529234"/>
            <a:ext cx="3423072" cy="22270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i="1" dirty="0"/>
              <a:t>This material is based upon work supported by the National Science Foundation Advanced Technical Education grant program, </a:t>
            </a:r>
            <a:r>
              <a:rPr lang="en-US" sz="1200" i="1" u="sng" dirty="0"/>
              <a:t>Enhancing Preparation of Students for Technical Careers in Cloud Computing Technologies</a:t>
            </a:r>
            <a:r>
              <a:rPr lang="en-US" sz="1200" i="1" dirty="0"/>
              <a:t>, DUE-2055288. </a:t>
            </a:r>
          </a:p>
          <a:p>
            <a:endParaRPr lang="en-US" sz="1200" i="1" dirty="0"/>
          </a:p>
          <a:p>
            <a:r>
              <a:rPr lang="en-US" sz="1200" i="1" dirty="0"/>
              <a:t>The opinions, findings, and conclusions or recommendations expressed are those of the author(s) and do not necessarily reflect the views of the National Science Foundation.</a:t>
            </a:r>
          </a:p>
        </p:txBody>
      </p:sp>
      <p:pic>
        <p:nvPicPr>
          <p:cNvPr id="970" name="Picture 969" descr="A blue and white logo&#10;&#10;Description automatically generated">
            <a:extLst>
              <a:ext uri="{FF2B5EF4-FFF2-40B4-BE49-F238E27FC236}">
                <a16:creationId xmlns:a16="http://schemas.microsoft.com/office/drawing/2014/main" id="{C2132E62-6CB4-E58A-DDE7-74A792D6139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362265" y="3672108"/>
            <a:ext cx="2454238" cy="701965"/>
          </a:xfrm>
          <a:prstGeom prst="rect">
            <a:avLst/>
          </a:prstGeom>
        </p:spPr>
      </p:pic>
    </p:spTree>
    <p:extLst>
      <p:ext uri="{BB962C8B-B14F-4D97-AF65-F5344CB8AC3E}">
        <p14:creationId xmlns:p14="http://schemas.microsoft.com/office/powerpoint/2010/main" val="2071434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63669" y="1287603"/>
            <a:ext cx="4158377" cy="4126194"/>
          </a:xfrm>
          <a:prstGeom prst="rect">
            <a:avLst/>
          </a:prstGeom>
          <a:noFill/>
        </p:spPr>
        <p:txBody>
          <a:bodyPr wrap="square" rtlCol="0">
            <a:spAutoFit/>
          </a:bodyPr>
          <a:lstStyle/>
          <a:p>
            <a:pPr>
              <a:lnSpc>
                <a:spcPts val="4000"/>
              </a:lnSpc>
            </a:pPr>
            <a:r>
              <a:rPr lang="en-US" sz="2000" b="1" u="sng" dirty="0"/>
              <a:t>Cable it up:</a:t>
            </a:r>
          </a:p>
          <a:p>
            <a:pPr marL="457200" indent="-457200">
              <a:lnSpc>
                <a:spcPts val="4000"/>
              </a:lnSpc>
              <a:buFont typeface="+mj-lt"/>
              <a:buAutoNum type="arabicPeriod"/>
            </a:pPr>
            <a:r>
              <a:rPr lang="en-US" sz="2000" dirty="0"/>
              <a:t>Insert pi board into case</a:t>
            </a:r>
          </a:p>
          <a:p>
            <a:pPr marL="457200" indent="-457200">
              <a:lnSpc>
                <a:spcPts val="4000"/>
              </a:lnSpc>
              <a:buFont typeface="+mj-lt"/>
              <a:buAutoNum type="arabicPeriod"/>
            </a:pPr>
            <a:r>
              <a:rPr lang="en-US" sz="2000" dirty="0"/>
              <a:t>Insert SD Card</a:t>
            </a:r>
          </a:p>
          <a:p>
            <a:pPr marL="457200" indent="-457200">
              <a:lnSpc>
                <a:spcPts val="4000"/>
              </a:lnSpc>
              <a:buFont typeface="+mj-lt"/>
              <a:buAutoNum type="arabicPeriod"/>
            </a:pPr>
            <a:r>
              <a:rPr lang="en-US" sz="2000" dirty="0"/>
              <a:t>Connect HDMI monitor</a:t>
            </a:r>
          </a:p>
          <a:p>
            <a:pPr marL="457200" indent="-457200">
              <a:lnSpc>
                <a:spcPts val="4000"/>
              </a:lnSpc>
              <a:buFont typeface="+mj-lt"/>
              <a:buAutoNum type="arabicPeriod"/>
            </a:pPr>
            <a:r>
              <a:rPr lang="en-US" sz="2000" dirty="0"/>
              <a:t>Connect Keyboard</a:t>
            </a:r>
          </a:p>
          <a:p>
            <a:pPr marL="457200" indent="-457200">
              <a:lnSpc>
                <a:spcPts val="4000"/>
              </a:lnSpc>
              <a:buFont typeface="+mj-lt"/>
              <a:buAutoNum type="arabicPeriod"/>
            </a:pPr>
            <a:r>
              <a:rPr lang="en-US" sz="2000" dirty="0"/>
              <a:t>Connect Mouse</a:t>
            </a:r>
          </a:p>
          <a:p>
            <a:pPr marL="457200" indent="-457200">
              <a:lnSpc>
                <a:spcPts val="4000"/>
              </a:lnSpc>
              <a:buFont typeface="+mj-lt"/>
              <a:buAutoNum type="arabicPeriod"/>
            </a:pPr>
            <a:r>
              <a:rPr lang="en-US" sz="2000" dirty="0"/>
              <a:t>Cable GPIO to Breadboard</a:t>
            </a:r>
          </a:p>
          <a:p>
            <a:pPr marL="457200" indent="-457200">
              <a:lnSpc>
                <a:spcPts val="4000"/>
              </a:lnSpc>
              <a:buFont typeface="+mj-lt"/>
              <a:buAutoNum type="arabicPeriod"/>
            </a:pPr>
            <a:r>
              <a:rPr lang="en-US" sz="2000" dirty="0"/>
              <a:t>5v Power supply </a:t>
            </a:r>
            <a:r>
              <a:rPr lang="en-US" sz="1800" b="1" i="1" dirty="0">
                <a:solidFill>
                  <a:srgbClr val="FF0000"/>
                </a:solidFill>
              </a:rPr>
              <a:t>(do this last!)</a:t>
            </a:r>
            <a:endParaRPr lang="en-US" sz="2000" b="1" i="1" dirty="0">
              <a:solidFill>
                <a:srgbClr val="FF0000"/>
              </a:solidFill>
            </a:endParaRPr>
          </a:p>
        </p:txBody>
      </p:sp>
      <p:pic>
        <p:nvPicPr>
          <p:cNvPr id="4" name="Picture 3">
            <a:extLst>
              <a:ext uri="{FF2B5EF4-FFF2-40B4-BE49-F238E27FC236}">
                <a16:creationId xmlns:a16="http://schemas.microsoft.com/office/drawing/2014/main" id="{723B2BB2-67B2-2300-E6FF-6D7615C05C3C}"/>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9" name="TextBox 8">
            <a:extLst>
              <a:ext uri="{FF2B5EF4-FFF2-40B4-BE49-F238E27FC236}">
                <a16:creationId xmlns:a16="http://schemas.microsoft.com/office/drawing/2014/main" id="{6F2BD490-E38A-5F55-E3E6-90D5AFE5AA63}"/>
              </a:ext>
            </a:extLst>
          </p:cNvPr>
          <p:cNvSpPr txBox="1"/>
          <p:nvPr/>
        </p:nvSpPr>
        <p:spPr>
          <a:xfrm>
            <a:off x="6859962" y="4141413"/>
            <a:ext cx="4293474" cy="1754326"/>
          </a:xfrm>
          <a:prstGeom prst="rect">
            <a:avLst/>
          </a:prstGeom>
          <a:noFill/>
        </p:spPr>
        <p:txBody>
          <a:bodyPr wrap="square" rtlCol="0">
            <a:spAutoFit/>
          </a:bodyPr>
          <a:lstStyle/>
          <a:p>
            <a:r>
              <a:rPr lang="en-US" sz="1200" dirty="0"/>
              <a:t>Cable the GPIO to the Breadboard via the GPIO Extension Board. Orient the cable on the Raspberry Pi side so that the notch in the gray plastic connector piece faces into the board. On the Extension Board side, the cable will only fit one way (with the notch aligned from the male connector to the slot on the female connector). Plug the Extension Board into the breadboard so that it straddles the middle of the board with the pins pushed into columns d &amp; h in rows 1 thru 20</a:t>
            </a:r>
          </a:p>
        </p:txBody>
      </p:sp>
      <p:sp>
        <p:nvSpPr>
          <p:cNvPr id="5" name="TextBox 4">
            <a:extLst>
              <a:ext uri="{FF2B5EF4-FFF2-40B4-BE49-F238E27FC236}">
                <a16:creationId xmlns:a16="http://schemas.microsoft.com/office/drawing/2014/main" id="{DA450167-F3A6-47EC-3F4D-CFDBFE2582B9}"/>
              </a:ext>
            </a:extLst>
          </p:cNvPr>
          <p:cNvSpPr txBox="1"/>
          <p:nvPr/>
        </p:nvSpPr>
        <p:spPr>
          <a:xfrm>
            <a:off x="1246786" y="6135626"/>
            <a:ext cx="4381688" cy="307777"/>
          </a:xfrm>
          <a:prstGeom prst="rect">
            <a:avLst/>
          </a:prstGeom>
          <a:noFill/>
        </p:spPr>
        <p:txBody>
          <a:bodyPr wrap="square" rtlCol="0">
            <a:spAutoFit/>
          </a:bodyPr>
          <a:lstStyle/>
          <a:p>
            <a:r>
              <a:rPr lang="en-US" i="1" dirty="0"/>
              <a:t>* Note that there is no on/off switch on this model Pi</a:t>
            </a:r>
          </a:p>
        </p:txBody>
      </p:sp>
      <p:pic>
        <p:nvPicPr>
          <p:cNvPr id="7" name="Picture 6" descr="A close-up of a circuit board&#10;&#10;Description automatically generated">
            <a:extLst>
              <a:ext uri="{FF2B5EF4-FFF2-40B4-BE49-F238E27FC236}">
                <a16:creationId xmlns:a16="http://schemas.microsoft.com/office/drawing/2014/main" id="{0B3B85DE-1A57-5782-7DFA-248764E92AA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rot="-5400000">
            <a:off x="7784222" y="664192"/>
            <a:ext cx="2100468" cy="4161635"/>
          </a:xfrm>
          <a:prstGeom prst="rect">
            <a:avLst/>
          </a:prstGeom>
        </p:spPr>
      </p:pic>
    </p:spTree>
    <p:extLst>
      <p:ext uri="{BB962C8B-B14F-4D97-AF65-F5344CB8AC3E}">
        <p14:creationId xmlns:p14="http://schemas.microsoft.com/office/powerpoint/2010/main" val="1255428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70179</TotalTime>
  <Words>6101</Words>
  <Application>Microsoft Office PowerPoint</Application>
  <PresentationFormat>Widescreen</PresentationFormat>
  <Paragraphs>925</Paragraphs>
  <Slides>89</Slides>
  <Notes>88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Consolas</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Jeff Banham</cp:lastModifiedBy>
  <cp:revision>106</cp:revision>
  <dcterms:created xsi:type="dcterms:W3CDTF">2022-10-14T22:29:56Z</dcterms:created>
  <dcterms:modified xsi:type="dcterms:W3CDTF">2025-02-13T20:44:36Z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